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58" r:id="rId5"/>
    <p:sldId id="264" r:id="rId6"/>
    <p:sldId id="292" r:id="rId7"/>
    <p:sldId id="263" r:id="rId8"/>
    <p:sldId id="265" r:id="rId9"/>
    <p:sldId id="338" r:id="rId10"/>
    <p:sldId id="339" r:id="rId11"/>
    <p:sldId id="271" r:id="rId12"/>
    <p:sldId id="341" r:id="rId13"/>
    <p:sldId id="344" r:id="rId14"/>
    <p:sldId id="277" r:id="rId15"/>
    <p:sldId id="345" r:id="rId16"/>
    <p:sldId id="282" r:id="rId17"/>
    <p:sldId id="342" r:id="rId18"/>
    <p:sldId id="286" r:id="rId19"/>
    <p:sldId id="291" r:id="rId20"/>
  </p:sldIdLst>
  <p:sldSz cx="12192000" cy="6858000"/>
  <p:notesSz cx="6858000" cy="9144000"/>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1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4723"/>
    <a:srgbClr val="FF5D5D"/>
    <a:srgbClr val="C00000"/>
    <a:srgbClr val="CC3300"/>
    <a:srgbClr val="3A6695"/>
    <a:srgbClr val="9CC5FD"/>
    <a:srgbClr val="134263"/>
    <a:srgbClr val="1E2B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12" autoAdjust="0"/>
    <p:restoredTop sz="95780" autoAdjust="0"/>
  </p:normalViewPr>
  <p:slideViewPr>
    <p:cSldViewPr snapToGrid="0" showGuides="1">
      <p:cViewPr varScale="1">
        <p:scale>
          <a:sx n="64" d="100"/>
          <a:sy n="64" d="100"/>
        </p:scale>
        <p:origin x="120" y="1116"/>
      </p:cViewPr>
      <p:guideLst>
        <p:guide orient="horz" pos="221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25" d="100"/>
        <a:sy n="25"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tags" Target="tags/tag41.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CE4261-0CDD-45A3-84C2-311859DE5B03}"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F711DA-82CB-44C8-99EC-9CE596A896F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a:solidFill>
                  <a:srgbClr val="C00000"/>
                </a:solidFill>
                <a:latin typeface="微软雅黑" panose="020B0503020204020204" pitchFamily="34" charset="-122"/>
                <a:ea typeface="微软雅黑" panose="020B0503020204020204" pitchFamily="34" charset="-122"/>
              </a:rPr>
              <a:t>公众号壹课</a:t>
            </a:r>
            <a:endParaRPr lang="zh-CN" altLang="en-US"/>
          </a:p>
          <a:p>
            <a:endParaRPr lang="en-US" altLang="zh-CN"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幸运日素材 淘宝店：</a:t>
            </a:r>
            <a:r>
              <a:rPr lang="en-US" altLang="zh-CN" dirty="0"/>
              <a:t>https://shop145643496.taobao.com</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4536CA-A6C4-4358-AF93-5CCBD70D248C}"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537B7A-7510-410A-AA53-45D600DA0276}" type="slidenum">
              <a:rPr lang="zh-CN" altLang="en-US" smtClean="0"/>
            </a:fld>
            <a:endParaRPr lang="zh-CN" altLang="en-US"/>
          </a:p>
        </p:txBody>
      </p:sp>
      <p:sp>
        <p:nvSpPr>
          <p:cNvPr id="7" name="矩形 6"/>
          <p:cNvSpPr/>
          <p:nvPr userDrawn="1"/>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8" Type="http://schemas.openxmlformats.org/officeDocument/2006/relationships/notesSlide" Target="../notesSlides/notesSlide10.xml"/><Relationship Id="rId7" Type="http://schemas.openxmlformats.org/officeDocument/2006/relationships/slideLayout" Target="../slideLayouts/slideLayout7.xml"/><Relationship Id="rId6" Type="http://schemas.openxmlformats.org/officeDocument/2006/relationships/tags" Target="../tags/tag14.xml"/><Relationship Id="rId5" Type="http://schemas.openxmlformats.org/officeDocument/2006/relationships/tags" Target="../tags/tag13.xml"/><Relationship Id="rId4" Type="http://schemas.openxmlformats.org/officeDocument/2006/relationships/tags" Target="../tags/tag12.xml"/><Relationship Id="rId3" Type="http://schemas.openxmlformats.org/officeDocument/2006/relationships/tags" Target="../tags/tag11.xml"/><Relationship Id="rId2" Type="http://schemas.openxmlformats.org/officeDocument/2006/relationships/image" Target="../media/image11.png"/><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tags" Target="../tags/tag19.xml"/><Relationship Id="rId7" Type="http://schemas.openxmlformats.org/officeDocument/2006/relationships/image" Target="../media/image13.png"/><Relationship Id="rId6" Type="http://schemas.openxmlformats.org/officeDocument/2006/relationships/image" Target="../media/image12.png"/><Relationship Id="rId5" Type="http://schemas.openxmlformats.org/officeDocument/2006/relationships/tags" Target="../tags/tag18.xml"/><Relationship Id="rId4" Type="http://schemas.openxmlformats.org/officeDocument/2006/relationships/tags" Target="../tags/tag17.xml"/><Relationship Id="rId3" Type="http://schemas.openxmlformats.org/officeDocument/2006/relationships/tags" Target="../tags/tag16.xml"/><Relationship Id="rId2" Type="http://schemas.openxmlformats.org/officeDocument/2006/relationships/tags" Target="../tags/tag15.xml"/><Relationship Id="rId10" Type="http://schemas.openxmlformats.org/officeDocument/2006/relationships/notesSlide" Target="../notesSlides/notesSlide11.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9" Type="http://schemas.openxmlformats.org/officeDocument/2006/relationships/tags" Target="../tags/tag27.xml"/><Relationship Id="rId8" Type="http://schemas.openxmlformats.org/officeDocument/2006/relationships/tags" Target="../tags/tag26.xml"/><Relationship Id="rId7" Type="http://schemas.openxmlformats.org/officeDocument/2006/relationships/tags" Target="../tags/tag25.xml"/><Relationship Id="rId6" Type="http://schemas.openxmlformats.org/officeDocument/2006/relationships/tags" Target="../tags/tag24.xml"/><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5" Type="http://schemas.openxmlformats.org/officeDocument/2006/relationships/notesSlide" Target="../notesSlides/notesSlide13.xml"/><Relationship Id="rId14" Type="http://schemas.openxmlformats.org/officeDocument/2006/relationships/slideLayout" Target="../slideLayouts/slideLayout7.xml"/><Relationship Id="rId13" Type="http://schemas.openxmlformats.org/officeDocument/2006/relationships/tags" Target="../tags/tag30.xml"/><Relationship Id="rId12" Type="http://schemas.openxmlformats.org/officeDocument/2006/relationships/image" Target="../media/image14.png"/><Relationship Id="rId11" Type="http://schemas.openxmlformats.org/officeDocument/2006/relationships/tags" Target="../tags/tag29.xml"/><Relationship Id="rId10" Type="http://schemas.openxmlformats.org/officeDocument/2006/relationships/tags" Target="../tags/tag28.xml"/><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1.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9" Type="http://schemas.openxmlformats.org/officeDocument/2006/relationships/tags" Target="../tags/tag38.xml"/><Relationship Id="rId8" Type="http://schemas.openxmlformats.org/officeDocument/2006/relationships/tags" Target="../tags/tag37.xml"/><Relationship Id="rId7" Type="http://schemas.openxmlformats.org/officeDocument/2006/relationships/tags" Target="../tags/tag36.xml"/><Relationship Id="rId6" Type="http://schemas.openxmlformats.org/officeDocument/2006/relationships/tags" Target="../tags/tag35.xml"/><Relationship Id="rId5" Type="http://schemas.openxmlformats.org/officeDocument/2006/relationships/tags" Target="../tags/tag34.xml"/><Relationship Id="rId4" Type="http://schemas.openxmlformats.org/officeDocument/2006/relationships/tags" Target="../tags/tag33.xml"/><Relationship Id="rId3" Type="http://schemas.openxmlformats.org/officeDocument/2006/relationships/tags" Target="../tags/tag32.xml"/><Relationship Id="rId2" Type="http://schemas.openxmlformats.org/officeDocument/2006/relationships/tags" Target="../tags/tag31.xml"/><Relationship Id="rId13" Type="http://schemas.openxmlformats.org/officeDocument/2006/relationships/notesSlide" Target="../notesSlides/notesSlide16.xml"/><Relationship Id="rId12" Type="http://schemas.openxmlformats.org/officeDocument/2006/relationships/slideLayout" Target="../slideLayouts/slideLayout7.xml"/><Relationship Id="rId11" Type="http://schemas.openxmlformats.org/officeDocument/2006/relationships/tags" Target="../tags/tag40.xml"/><Relationship Id="rId10" Type="http://schemas.openxmlformats.org/officeDocument/2006/relationships/tags" Target="../tags/tag39.xml"/><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7.xml"/><Relationship Id="rId2" Type="http://schemas.openxmlformats.org/officeDocument/2006/relationships/image" Target="../media/image1.jpe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9" Type="http://schemas.openxmlformats.org/officeDocument/2006/relationships/notesSlide" Target="../notesSlides/notesSlide4.xml"/><Relationship Id="rId8" Type="http://schemas.openxmlformats.org/officeDocument/2006/relationships/slideLayout" Target="../slideLayouts/slideLayout7.xml"/><Relationship Id="rId7" Type="http://schemas.openxmlformats.org/officeDocument/2006/relationships/tags" Target="../tags/tag4.xml"/><Relationship Id="rId6" Type="http://schemas.openxmlformats.org/officeDocument/2006/relationships/tags" Target="../tags/tag3.xml"/><Relationship Id="rId5" Type="http://schemas.openxmlformats.org/officeDocument/2006/relationships/tags" Target="../tags/tag2.xml"/><Relationship Id="rId4" Type="http://schemas.openxmlformats.org/officeDocument/2006/relationships/tags" Target="../tags/tag1.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7.xml"/><Relationship Id="rId2" Type="http://schemas.openxmlformats.org/officeDocument/2006/relationships/tags" Target="../tags/tag5.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7" Type="http://schemas.openxmlformats.org/officeDocument/2006/relationships/notesSlide" Target="../notesSlides/notesSlide7.xml"/><Relationship Id="rId6" Type="http://schemas.openxmlformats.org/officeDocument/2006/relationships/slideLayout" Target="../slideLayouts/slideLayout7.xml"/><Relationship Id="rId5" Type="http://schemas.openxmlformats.org/officeDocument/2006/relationships/tags" Target="../tags/tag8.xml"/><Relationship Id="rId4" Type="http://schemas.openxmlformats.org/officeDocument/2006/relationships/tags" Target="../tags/tag7.xml"/><Relationship Id="rId3" Type="http://schemas.openxmlformats.org/officeDocument/2006/relationships/tags" Target="../tags/tag6.xml"/><Relationship Id="rId2" Type="http://schemas.openxmlformats.org/officeDocument/2006/relationships/image" Target="../media/image8.png"/><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7" Type="http://schemas.openxmlformats.org/officeDocument/2006/relationships/notesSlide" Target="../notesSlides/notesSlide8.xml"/><Relationship Id="rId6" Type="http://schemas.openxmlformats.org/officeDocument/2006/relationships/slideLayout" Target="../slideLayouts/slideLayout7.xml"/><Relationship Id="rId5" Type="http://schemas.openxmlformats.org/officeDocument/2006/relationships/tags" Target="../tags/tag10.xml"/><Relationship Id="rId4" Type="http://schemas.openxmlformats.org/officeDocument/2006/relationships/tags" Target="../tags/tag9.xml"/><Relationship Id="rId3"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t="21604" b="46967"/>
          <a:stretch>
            <a:fillRect/>
          </a:stretch>
        </p:blipFill>
        <p:spPr>
          <a:xfrm>
            <a:off x="0" y="2176476"/>
            <a:ext cx="12209296" cy="2877923"/>
          </a:xfrm>
          <a:prstGeom prst="rect">
            <a:avLst/>
          </a:prstGeom>
        </p:spPr>
      </p:pic>
      <p:sp>
        <p:nvSpPr>
          <p:cNvPr id="8" name="矩形 7"/>
          <p:cNvSpPr/>
          <p:nvPr/>
        </p:nvSpPr>
        <p:spPr>
          <a:xfrm>
            <a:off x="0" y="2176477"/>
            <a:ext cx="12192000" cy="2877922"/>
          </a:xfrm>
          <a:prstGeom prst="rect">
            <a:avLst/>
          </a:prstGeom>
          <a:gradFill>
            <a:gsLst>
              <a:gs pos="0">
                <a:srgbClr val="014723"/>
              </a:gs>
              <a:gs pos="59000">
                <a:srgbClr val="014723">
                  <a:alpha val="6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223683" y="2729511"/>
            <a:ext cx="9744635" cy="1014730"/>
          </a:xfrm>
          <a:prstGeom prst="rect">
            <a:avLst/>
          </a:prstGeom>
          <a:noFill/>
        </p:spPr>
        <p:txBody>
          <a:bodyPr wrap="square" rtlCol="0">
            <a:spAutoFit/>
          </a:bodyPr>
          <a:lstStyle/>
          <a:p>
            <a:pPr algn="dist"/>
            <a:r>
              <a:rPr lang="zh-CN" altLang="en-US" sz="6000" b="1" dirty="0">
                <a:solidFill>
                  <a:schemeClr val="bg1">
                    <a:lumMod val="95000"/>
                  </a:schemeClr>
                </a:solidFill>
                <a:latin typeface="微软雅黑" panose="020B0503020204020204" pitchFamily="34" charset="-122"/>
                <a:ea typeface="微软雅黑" panose="020B0503020204020204" pitchFamily="34" charset="-122"/>
              </a:rPr>
              <a:t>中山大学毕业论文</a:t>
            </a:r>
            <a:r>
              <a:rPr lang="zh-CN" altLang="en-US" sz="6000" b="1" dirty="0">
                <a:solidFill>
                  <a:schemeClr val="bg1">
                    <a:lumMod val="95000"/>
                  </a:schemeClr>
                </a:solidFill>
                <a:latin typeface="微软雅黑" panose="020B0503020204020204" pitchFamily="34" charset="-122"/>
                <a:ea typeface="微软雅黑" panose="020B0503020204020204" pitchFamily="34" charset="-122"/>
              </a:rPr>
              <a:t>自我汇报</a:t>
            </a:r>
            <a:endParaRPr lang="zh-CN" altLang="en-US" sz="60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6" name="TextBox 10"/>
          <p:cNvSpPr txBox="1"/>
          <p:nvPr/>
        </p:nvSpPr>
        <p:spPr>
          <a:xfrm>
            <a:off x="2565806" y="3990096"/>
            <a:ext cx="7060388" cy="520700"/>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bg1">
                    <a:lumMod val="95000"/>
                  </a:schemeClr>
                </a:solidFill>
                <a:latin typeface="微软雅黑" panose="020B0503020204020204" pitchFamily="34" charset="-122"/>
                <a:ea typeface="微软雅黑" panose="020B0503020204020204" pitchFamily="34" charset="-122"/>
              </a:rPr>
              <a:t>中山大学数学学院（</a:t>
            </a:r>
            <a:r>
              <a:rPr lang="zh-CN" altLang="en-US" sz="2800" dirty="0">
                <a:solidFill>
                  <a:schemeClr val="bg1">
                    <a:lumMod val="95000"/>
                  </a:schemeClr>
                </a:solidFill>
                <a:latin typeface="微软雅黑" panose="020B0503020204020204" pitchFamily="34" charset="-122"/>
                <a:ea typeface="微软雅黑" panose="020B0503020204020204" pitchFamily="34" charset="-122"/>
              </a:rPr>
              <a:t>珠海）</a:t>
            </a:r>
            <a:endParaRPr lang="zh-CN" altLang="en-US" sz="28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3" name="TextBox 6"/>
          <p:cNvSpPr txBox="1"/>
          <p:nvPr/>
        </p:nvSpPr>
        <p:spPr>
          <a:xfrm>
            <a:off x="4148436" y="5644929"/>
            <a:ext cx="1959610" cy="397510"/>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pPr algn="ctr"/>
            <a:r>
              <a:rPr lang="zh-CN" altLang="en-US" b="1" dirty="0">
                <a:solidFill>
                  <a:srgbClr val="014723"/>
                </a:solidFill>
                <a:latin typeface="微软雅黑" panose="020B0503020204020204" pitchFamily="34" charset="-122"/>
                <a:ea typeface="微软雅黑" panose="020B0503020204020204" pitchFamily="34" charset="-122"/>
              </a:rPr>
              <a:t>汇报人</a:t>
            </a:r>
            <a:r>
              <a:rPr lang="zh-CN" altLang="en-US" dirty="0">
                <a:solidFill>
                  <a:srgbClr val="014723"/>
                </a:solidFill>
                <a:latin typeface="微软雅黑" panose="020B0503020204020204" pitchFamily="34" charset="-122"/>
                <a:ea typeface="微软雅黑" panose="020B0503020204020204" pitchFamily="34" charset="-122"/>
              </a:rPr>
              <a:t>：</a:t>
            </a:r>
            <a:r>
              <a:rPr lang="zh-CN" altLang="en-US" dirty="0">
                <a:solidFill>
                  <a:srgbClr val="014723"/>
                </a:solidFill>
                <a:latin typeface="微软雅黑" panose="020B0503020204020204" pitchFamily="34" charset="-122"/>
                <a:ea typeface="微软雅黑" panose="020B0503020204020204" pitchFamily="34" charset="-122"/>
              </a:rPr>
              <a:t>黄梓航</a:t>
            </a:r>
            <a:endParaRPr lang="zh-CN" altLang="en-US" dirty="0">
              <a:solidFill>
                <a:srgbClr val="014723"/>
              </a:solidFill>
              <a:latin typeface="微软雅黑" panose="020B0503020204020204" pitchFamily="34" charset="-122"/>
              <a:ea typeface="微软雅黑" panose="020B0503020204020204" pitchFamily="34" charset="-122"/>
            </a:endParaRPr>
          </a:p>
        </p:txBody>
      </p:sp>
      <p:sp>
        <p:nvSpPr>
          <p:cNvPr id="14" name="TextBox 7"/>
          <p:cNvSpPr txBox="1"/>
          <p:nvPr/>
        </p:nvSpPr>
        <p:spPr>
          <a:xfrm>
            <a:off x="7349487" y="5644929"/>
            <a:ext cx="1959610" cy="397510"/>
          </a:xfrm>
          <a:prstGeom prst="rect">
            <a:avLst/>
          </a:prstGeom>
          <a:noFill/>
        </p:spPr>
        <p:txBody>
          <a:bodyPr wrap="none" lIns="91416" tIns="45708" rIns="91416" bIns="45708" rtlCol="0">
            <a:spAutoFit/>
          </a:bodyPr>
          <a:lstStyle/>
          <a:p>
            <a:pPr algn="ctr"/>
            <a:r>
              <a:rPr lang="zh-CN" altLang="en-US" sz="2000" b="1" dirty="0">
                <a:solidFill>
                  <a:srgbClr val="014723"/>
                </a:solidFill>
                <a:latin typeface="微软雅黑" panose="020B0503020204020204" pitchFamily="34" charset="-122"/>
                <a:ea typeface="微软雅黑" panose="020B0503020204020204" pitchFamily="34" charset="-122"/>
              </a:rPr>
              <a:t>指导老师</a:t>
            </a:r>
            <a:r>
              <a:rPr lang="zh-CN" altLang="en-US" sz="2000" dirty="0" smtClean="0">
                <a:solidFill>
                  <a:srgbClr val="014723"/>
                </a:solidFill>
                <a:latin typeface="微软雅黑" panose="020B0503020204020204" pitchFamily="34" charset="-122"/>
                <a:ea typeface="微软雅黑" panose="020B0503020204020204" pitchFamily="34" charset="-122"/>
              </a:rPr>
              <a:t>：时</a:t>
            </a:r>
            <a:r>
              <a:rPr lang="zh-CN" altLang="en-US" sz="2000" dirty="0" smtClean="0">
                <a:solidFill>
                  <a:srgbClr val="014723"/>
                </a:solidFill>
                <a:latin typeface="微软雅黑" panose="020B0503020204020204" pitchFamily="34" charset="-122"/>
                <a:ea typeface="微软雅黑" panose="020B0503020204020204" pitchFamily="34" charset="-122"/>
              </a:rPr>
              <a:t>聪</a:t>
            </a:r>
            <a:endParaRPr lang="zh-CN" altLang="en-US" sz="2000" dirty="0" smtClean="0">
              <a:solidFill>
                <a:srgbClr val="014723"/>
              </a:solidFill>
              <a:latin typeface="微软雅黑" panose="020B0503020204020204" pitchFamily="34" charset="-122"/>
              <a:ea typeface="微软雅黑" panose="020B0503020204020204" pitchFamily="34" charset="-122"/>
            </a:endParaRPr>
          </a:p>
        </p:txBody>
      </p:sp>
      <p:sp>
        <p:nvSpPr>
          <p:cNvPr id="11" name="Freeform 7"/>
          <p:cNvSpPr>
            <a:spLocks noChangeAspect="1" noEditPoints="1"/>
          </p:cNvSpPr>
          <p:nvPr/>
        </p:nvSpPr>
        <p:spPr bwMode="auto">
          <a:xfrm>
            <a:off x="3416978" y="5611849"/>
            <a:ext cx="462900" cy="466244"/>
          </a:xfrm>
          <a:custGeom>
            <a:avLst/>
            <a:gdLst>
              <a:gd name="T0" fmla="*/ 661 w 904"/>
              <a:gd name="T1" fmla="*/ 461 h 905"/>
              <a:gd name="T2" fmla="*/ 661 w 904"/>
              <a:gd name="T3" fmla="*/ 339 h 905"/>
              <a:gd name="T4" fmla="*/ 605 w 904"/>
              <a:gd name="T5" fmla="*/ 339 h 905"/>
              <a:gd name="T6" fmla="*/ 605 w 904"/>
              <a:gd name="T7" fmla="*/ 461 h 905"/>
              <a:gd name="T8" fmla="*/ 456 w 904"/>
              <a:gd name="T9" fmla="*/ 610 h 905"/>
              <a:gd name="T10" fmla="*/ 453 w 904"/>
              <a:gd name="T11" fmla="*/ 610 h 905"/>
              <a:gd name="T12" fmla="*/ 452 w 904"/>
              <a:gd name="T13" fmla="*/ 610 h 905"/>
              <a:gd name="T14" fmla="*/ 451 w 904"/>
              <a:gd name="T15" fmla="*/ 610 h 905"/>
              <a:gd name="T16" fmla="*/ 448 w 904"/>
              <a:gd name="T17" fmla="*/ 610 h 905"/>
              <a:gd name="T18" fmla="*/ 299 w 904"/>
              <a:gd name="T19" fmla="*/ 461 h 905"/>
              <a:gd name="T20" fmla="*/ 299 w 904"/>
              <a:gd name="T21" fmla="*/ 339 h 905"/>
              <a:gd name="T22" fmla="*/ 244 w 904"/>
              <a:gd name="T23" fmla="*/ 339 h 905"/>
              <a:gd name="T24" fmla="*/ 244 w 904"/>
              <a:gd name="T25" fmla="*/ 461 h 905"/>
              <a:gd name="T26" fmla="*/ 419 w 904"/>
              <a:gd name="T27" fmla="*/ 664 h 905"/>
              <a:gd name="T28" fmla="*/ 419 w 904"/>
              <a:gd name="T29" fmla="*/ 752 h 905"/>
              <a:gd name="T30" fmla="*/ 295 w 904"/>
              <a:gd name="T31" fmla="*/ 787 h 905"/>
              <a:gd name="T32" fmla="*/ 610 w 904"/>
              <a:gd name="T33" fmla="*/ 787 h 905"/>
              <a:gd name="T34" fmla="*/ 484 w 904"/>
              <a:gd name="T35" fmla="*/ 751 h 905"/>
              <a:gd name="T36" fmla="*/ 484 w 904"/>
              <a:gd name="T37" fmla="*/ 664 h 905"/>
              <a:gd name="T38" fmla="*/ 661 w 904"/>
              <a:gd name="T39" fmla="*/ 461 h 905"/>
              <a:gd name="T40" fmla="*/ 450 w 904"/>
              <a:gd name="T41" fmla="*/ 558 h 905"/>
              <a:gd name="T42" fmla="*/ 452 w 904"/>
              <a:gd name="T43" fmla="*/ 558 h 905"/>
              <a:gd name="T44" fmla="*/ 454 w 904"/>
              <a:gd name="T45" fmla="*/ 558 h 905"/>
              <a:gd name="T46" fmla="*/ 554 w 904"/>
              <a:gd name="T47" fmla="*/ 459 h 905"/>
              <a:gd name="T48" fmla="*/ 554 w 904"/>
              <a:gd name="T49" fmla="*/ 218 h 905"/>
              <a:gd name="T50" fmla="*/ 454 w 904"/>
              <a:gd name="T51" fmla="*/ 118 h 905"/>
              <a:gd name="T52" fmla="*/ 452 w 904"/>
              <a:gd name="T53" fmla="*/ 118 h 905"/>
              <a:gd name="T54" fmla="*/ 450 w 904"/>
              <a:gd name="T55" fmla="*/ 118 h 905"/>
              <a:gd name="T56" fmla="*/ 351 w 904"/>
              <a:gd name="T57" fmla="*/ 218 h 905"/>
              <a:gd name="T58" fmla="*/ 351 w 904"/>
              <a:gd name="T59" fmla="*/ 459 h 905"/>
              <a:gd name="T60" fmla="*/ 450 w 904"/>
              <a:gd name="T61" fmla="*/ 558 h 905"/>
              <a:gd name="T62" fmla="*/ 452 w 904"/>
              <a:gd name="T63" fmla="*/ 0 h 905"/>
              <a:gd name="T64" fmla="*/ 904 w 904"/>
              <a:gd name="T65" fmla="*/ 453 h 905"/>
              <a:gd name="T66" fmla="*/ 452 w 904"/>
              <a:gd name="T67" fmla="*/ 905 h 905"/>
              <a:gd name="T68" fmla="*/ 0 w 904"/>
              <a:gd name="T69" fmla="*/ 453 h 905"/>
              <a:gd name="T70" fmla="*/ 452 w 904"/>
              <a:gd name="T71" fmla="*/ 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4" h="905">
                <a:moveTo>
                  <a:pt x="661" y="461"/>
                </a:moveTo>
                <a:lnTo>
                  <a:pt x="661" y="339"/>
                </a:lnTo>
                <a:cubicBezTo>
                  <a:pt x="661" y="304"/>
                  <a:pt x="605" y="304"/>
                  <a:pt x="605" y="339"/>
                </a:cubicBezTo>
                <a:lnTo>
                  <a:pt x="605" y="461"/>
                </a:lnTo>
                <a:cubicBezTo>
                  <a:pt x="605" y="543"/>
                  <a:pt x="538" y="610"/>
                  <a:pt x="456" y="610"/>
                </a:cubicBezTo>
                <a:cubicBezTo>
                  <a:pt x="455" y="610"/>
                  <a:pt x="454" y="610"/>
                  <a:pt x="453" y="610"/>
                </a:cubicBezTo>
                <a:lnTo>
                  <a:pt x="452" y="610"/>
                </a:lnTo>
                <a:lnTo>
                  <a:pt x="451" y="610"/>
                </a:lnTo>
                <a:cubicBezTo>
                  <a:pt x="450" y="610"/>
                  <a:pt x="449" y="610"/>
                  <a:pt x="448" y="610"/>
                </a:cubicBezTo>
                <a:cubicBezTo>
                  <a:pt x="366" y="610"/>
                  <a:pt x="299" y="543"/>
                  <a:pt x="299" y="461"/>
                </a:cubicBezTo>
                <a:lnTo>
                  <a:pt x="299" y="339"/>
                </a:lnTo>
                <a:cubicBezTo>
                  <a:pt x="299" y="304"/>
                  <a:pt x="244" y="304"/>
                  <a:pt x="244" y="339"/>
                </a:cubicBezTo>
                <a:cubicBezTo>
                  <a:pt x="244" y="355"/>
                  <a:pt x="244" y="461"/>
                  <a:pt x="244" y="461"/>
                </a:cubicBezTo>
                <a:cubicBezTo>
                  <a:pt x="244" y="564"/>
                  <a:pt x="320" y="650"/>
                  <a:pt x="419" y="664"/>
                </a:cubicBezTo>
                <a:lnTo>
                  <a:pt x="419" y="752"/>
                </a:lnTo>
                <a:lnTo>
                  <a:pt x="295" y="787"/>
                </a:lnTo>
                <a:lnTo>
                  <a:pt x="610" y="787"/>
                </a:lnTo>
                <a:lnTo>
                  <a:pt x="484" y="751"/>
                </a:lnTo>
                <a:lnTo>
                  <a:pt x="484" y="664"/>
                </a:lnTo>
                <a:cubicBezTo>
                  <a:pt x="584" y="650"/>
                  <a:pt x="661" y="564"/>
                  <a:pt x="661" y="461"/>
                </a:cubicBezTo>
                <a:close/>
                <a:moveTo>
                  <a:pt x="450" y="558"/>
                </a:moveTo>
                <a:cubicBezTo>
                  <a:pt x="451" y="558"/>
                  <a:pt x="451" y="558"/>
                  <a:pt x="452" y="558"/>
                </a:cubicBezTo>
                <a:cubicBezTo>
                  <a:pt x="453" y="558"/>
                  <a:pt x="453" y="558"/>
                  <a:pt x="454" y="558"/>
                </a:cubicBezTo>
                <a:cubicBezTo>
                  <a:pt x="509" y="558"/>
                  <a:pt x="554" y="514"/>
                  <a:pt x="554" y="459"/>
                </a:cubicBezTo>
                <a:lnTo>
                  <a:pt x="554" y="218"/>
                </a:lnTo>
                <a:cubicBezTo>
                  <a:pt x="554" y="163"/>
                  <a:pt x="509" y="118"/>
                  <a:pt x="454" y="118"/>
                </a:cubicBezTo>
                <a:cubicBezTo>
                  <a:pt x="453" y="118"/>
                  <a:pt x="453" y="118"/>
                  <a:pt x="452" y="118"/>
                </a:cubicBezTo>
                <a:cubicBezTo>
                  <a:pt x="452" y="118"/>
                  <a:pt x="451" y="118"/>
                  <a:pt x="450" y="118"/>
                </a:cubicBezTo>
                <a:cubicBezTo>
                  <a:pt x="395" y="118"/>
                  <a:pt x="351" y="163"/>
                  <a:pt x="351" y="218"/>
                </a:cubicBezTo>
                <a:lnTo>
                  <a:pt x="351" y="459"/>
                </a:lnTo>
                <a:cubicBezTo>
                  <a:pt x="351" y="514"/>
                  <a:pt x="395" y="558"/>
                  <a:pt x="450" y="558"/>
                </a:cubicBezTo>
                <a:close/>
                <a:moveTo>
                  <a:pt x="452" y="0"/>
                </a:moveTo>
                <a:cubicBezTo>
                  <a:pt x="702" y="0"/>
                  <a:pt x="904" y="203"/>
                  <a:pt x="904" y="453"/>
                </a:cubicBezTo>
                <a:cubicBezTo>
                  <a:pt x="904" y="702"/>
                  <a:pt x="702" y="905"/>
                  <a:pt x="452" y="905"/>
                </a:cubicBezTo>
                <a:cubicBezTo>
                  <a:pt x="202" y="905"/>
                  <a:pt x="0" y="702"/>
                  <a:pt x="0" y="453"/>
                </a:cubicBezTo>
                <a:cubicBezTo>
                  <a:pt x="0" y="203"/>
                  <a:pt x="202" y="0"/>
                  <a:pt x="452" y="0"/>
                </a:cubicBezTo>
                <a:close/>
              </a:path>
            </a:pathLst>
          </a:custGeom>
          <a:solidFill>
            <a:srgbClr val="014723"/>
          </a:solidFill>
          <a:ln>
            <a:noFill/>
          </a:ln>
        </p:spPr>
        <p:txBody>
          <a:bodyPr vert="horz" wrap="square" lIns="91416" tIns="45708" rIns="91416" bIns="45708" numCol="1" anchor="t" anchorCtr="0" compatLnSpc="1"/>
          <a:lstStyle/>
          <a:p>
            <a:endParaRPr lang="zh-CN" altLang="en-US">
              <a:solidFill>
                <a:srgbClr val="C00000"/>
              </a:solidFill>
              <a:latin typeface="微软雅黑" panose="020B0503020204020204" pitchFamily="34" charset="-122"/>
              <a:ea typeface="微软雅黑" panose="020B0503020204020204" pitchFamily="34" charset="-122"/>
            </a:endParaRPr>
          </a:p>
        </p:txBody>
      </p:sp>
      <p:sp>
        <p:nvSpPr>
          <p:cNvPr id="12" name="Freeform 8"/>
          <p:cNvSpPr>
            <a:spLocks noChangeAspect="1" noEditPoints="1"/>
          </p:cNvSpPr>
          <p:nvPr/>
        </p:nvSpPr>
        <p:spPr bwMode="auto">
          <a:xfrm>
            <a:off x="6438230" y="5611848"/>
            <a:ext cx="464288" cy="466246"/>
          </a:xfrm>
          <a:custGeom>
            <a:avLst/>
            <a:gdLst>
              <a:gd name="T0" fmla="*/ 422 w 422"/>
              <a:gd name="T1" fmla="*/ 211 h 422"/>
              <a:gd name="T2" fmla="*/ 0 w 422"/>
              <a:gd name="T3" fmla="*/ 211 h 422"/>
              <a:gd name="T4" fmla="*/ 340 w 422"/>
              <a:gd name="T5" fmla="*/ 117 h 422"/>
              <a:gd name="T6" fmla="*/ 345 w 422"/>
              <a:gd name="T7" fmla="*/ 123 h 422"/>
              <a:gd name="T8" fmla="*/ 344 w 422"/>
              <a:gd name="T9" fmla="*/ 226 h 422"/>
              <a:gd name="T10" fmla="*/ 340 w 422"/>
              <a:gd name="T11" fmla="*/ 227 h 422"/>
              <a:gd name="T12" fmla="*/ 217 w 422"/>
              <a:gd name="T13" fmla="*/ 226 h 422"/>
              <a:gd name="T14" fmla="*/ 215 w 422"/>
              <a:gd name="T15" fmla="*/ 222 h 422"/>
              <a:gd name="T16" fmla="*/ 286 w 422"/>
              <a:gd name="T17" fmla="*/ 164 h 422"/>
              <a:gd name="T18" fmla="*/ 215 w 422"/>
              <a:gd name="T19" fmla="*/ 171 h 422"/>
              <a:gd name="T20" fmla="*/ 217 w 422"/>
              <a:gd name="T21" fmla="*/ 119 h 422"/>
              <a:gd name="T22" fmla="*/ 220 w 422"/>
              <a:gd name="T23" fmla="*/ 117 h 422"/>
              <a:gd name="T24" fmla="*/ 220 w 422"/>
              <a:gd name="T25" fmla="*/ 96 h 422"/>
              <a:gd name="T26" fmla="*/ 202 w 422"/>
              <a:gd name="T27" fmla="*/ 104 h 422"/>
              <a:gd name="T28" fmla="*/ 194 w 422"/>
              <a:gd name="T29" fmla="*/ 174 h 422"/>
              <a:gd name="T30" fmla="*/ 186 w 422"/>
              <a:gd name="T31" fmla="*/ 166 h 422"/>
              <a:gd name="T32" fmla="*/ 137 w 422"/>
              <a:gd name="T33" fmla="*/ 151 h 422"/>
              <a:gd name="T34" fmla="*/ 54 w 422"/>
              <a:gd name="T35" fmla="*/ 173 h 422"/>
              <a:gd name="T36" fmla="*/ 77 w 422"/>
              <a:gd name="T37" fmla="*/ 243 h 422"/>
              <a:gd name="T38" fmla="*/ 81 w 422"/>
              <a:gd name="T39" fmla="*/ 192 h 422"/>
              <a:gd name="T40" fmla="*/ 81 w 422"/>
              <a:gd name="T41" fmla="*/ 256 h 422"/>
              <a:gd name="T42" fmla="*/ 106 w 422"/>
              <a:gd name="T43" fmla="*/ 350 h 422"/>
              <a:gd name="T44" fmla="*/ 112 w 422"/>
              <a:gd name="T45" fmla="*/ 272 h 422"/>
              <a:gd name="T46" fmla="*/ 137 w 422"/>
              <a:gd name="T47" fmla="*/ 350 h 422"/>
              <a:gd name="T48" fmla="*/ 137 w 422"/>
              <a:gd name="T49" fmla="*/ 256 h 422"/>
              <a:gd name="T50" fmla="*/ 137 w 422"/>
              <a:gd name="T51" fmla="*/ 192 h 422"/>
              <a:gd name="T52" fmla="*/ 162 w 422"/>
              <a:gd name="T53" fmla="*/ 192 h 422"/>
              <a:gd name="T54" fmla="*/ 186 w 422"/>
              <a:gd name="T55" fmla="*/ 185 h 422"/>
              <a:gd name="T56" fmla="*/ 194 w 422"/>
              <a:gd name="T57" fmla="*/ 222 h 422"/>
              <a:gd name="T58" fmla="*/ 202 w 422"/>
              <a:gd name="T59" fmla="*/ 240 h 422"/>
              <a:gd name="T60" fmla="*/ 220 w 422"/>
              <a:gd name="T61" fmla="*/ 248 h 422"/>
              <a:gd name="T62" fmla="*/ 359 w 422"/>
              <a:gd name="T63" fmla="*/ 240 h 422"/>
              <a:gd name="T64" fmla="*/ 366 w 422"/>
              <a:gd name="T65" fmla="*/ 222 h 422"/>
              <a:gd name="T66" fmla="*/ 359 w 422"/>
              <a:gd name="T67" fmla="*/ 104 h 422"/>
              <a:gd name="T68" fmla="*/ 220 w 422"/>
              <a:gd name="T69" fmla="*/ 96 h 422"/>
              <a:gd name="T70" fmla="*/ 344 w 422"/>
              <a:gd name="T71" fmla="*/ 277 h 422"/>
              <a:gd name="T72" fmla="*/ 346 w 422"/>
              <a:gd name="T73" fmla="*/ 351 h 422"/>
              <a:gd name="T74" fmla="*/ 298 w 422"/>
              <a:gd name="T75" fmla="*/ 277 h 422"/>
              <a:gd name="T76" fmla="*/ 250 w 422"/>
              <a:gd name="T77" fmla="*/ 351 h 422"/>
              <a:gd name="T78" fmla="*/ 244 w 422"/>
              <a:gd name="T79" fmla="*/ 277 h 422"/>
              <a:gd name="T80" fmla="*/ 221 w 422"/>
              <a:gd name="T81" fmla="*/ 254 h 422"/>
              <a:gd name="T82" fmla="*/ 109 w 422"/>
              <a:gd name="T83" fmla="*/ 75 h 422"/>
              <a:gd name="T84" fmla="*/ 109 w 422"/>
              <a:gd name="T85" fmla="*/ 146 h 422"/>
              <a:gd name="T86" fmla="*/ 109 w 422"/>
              <a:gd name="T87" fmla="*/ 75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22" h="422">
                <a:moveTo>
                  <a:pt x="211" y="0"/>
                </a:moveTo>
                <a:cubicBezTo>
                  <a:pt x="327" y="0"/>
                  <a:pt x="422" y="94"/>
                  <a:pt x="422" y="211"/>
                </a:cubicBezTo>
                <a:cubicBezTo>
                  <a:pt x="422" y="327"/>
                  <a:pt x="327" y="422"/>
                  <a:pt x="211" y="422"/>
                </a:cubicBezTo>
                <a:cubicBezTo>
                  <a:pt x="94" y="422"/>
                  <a:pt x="0" y="327"/>
                  <a:pt x="0" y="211"/>
                </a:cubicBezTo>
                <a:cubicBezTo>
                  <a:pt x="0" y="94"/>
                  <a:pt x="94" y="0"/>
                  <a:pt x="211" y="0"/>
                </a:cubicBezTo>
                <a:close/>
                <a:moveTo>
                  <a:pt x="340" y="117"/>
                </a:moveTo>
                <a:cubicBezTo>
                  <a:pt x="341" y="117"/>
                  <a:pt x="343" y="118"/>
                  <a:pt x="344" y="119"/>
                </a:cubicBezTo>
                <a:cubicBezTo>
                  <a:pt x="345" y="120"/>
                  <a:pt x="345" y="121"/>
                  <a:pt x="345" y="123"/>
                </a:cubicBezTo>
                <a:lnTo>
                  <a:pt x="345" y="222"/>
                </a:lnTo>
                <a:cubicBezTo>
                  <a:pt x="345" y="223"/>
                  <a:pt x="345" y="225"/>
                  <a:pt x="344" y="226"/>
                </a:cubicBezTo>
                <a:lnTo>
                  <a:pt x="344" y="226"/>
                </a:lnTo>
                <a:cubicBezTo>
                  <a:pt x="343" y="227"/>
                  <a:pt x="341" y="227"/>
                  <a:pt x="340" y="227"/>
                </a:cubicBezTo>
                <a:lnTo>
                  <a:pt x="220" y="227"/>
                </a:lnTo>
                <a:cubicBezTo>
                  <a:pt x="219" y="227"/>
                  <a:pt x="218" y="227"/>
                  <a:pt x="217" y="226"/>
                </a:cubicBezTo>
                <a:lnTo>
                  <a:pt x="217" y="226"/>
                </a:lnTo>
                <a:cubicBezTo>
                  <a:pt x="216" y="225"/>
                  <a:pt x="215" y="223"/>
                  <a:pt x="215" y="222"/>
                </a:cubicBezTo>
                <a:lnTo>
                  <a:pt x="215" y="179"/>
                </a:lnTo>
                <a:lnTo>
                  <a:pt x="286" y="164"/>
                </a:lnTo>
                <a:lnTo>
                  <a:pt x="286" y="162"/>
                </a:lnTo>
                <a:lnTo>
                  <a:pt x="215" y="171"/>
                </a:lnTo>
                <a:lnTo>
                  <a:pt x="215" y="123"/>
                </a:lnTo>
                <a:cubicBezTo>
                  <a:pt x="215" y="121"/>
                  <a:pt x="216" y="120"/>
                  <a:pt x="217" y="119"/>
                </a:cubicBezTo>
                <a:lnTo>
                  <a:pt x="217" y="119"/>
                </a:lnTo>
                <a:cubicBezTo>
                  <a:pt x="218" y="118"/>
                  <a:pt x="219" y="117"/>
                  <a:pt x="220" y="117"/>
                </a:cubicBezTo>
                <a:lnTo>
                  <a:pt x="340" y="117"/>
                </a:lnTo>
                <a:close/>
                <a:moveTo>
                  <a:pt x="220" y="96"/>
                </a:moveTo>
                <a:cubicBezTo>
                  <a:pt x="213" y="96"/>
                  <a:pt x="206" y="99"/>
                  <a:pt x="202" y="104"/>
                </a:cubicBezTo>
                <a:lnTo>
                  <a:pt x="202" y="104"/>
                </a:lnTo>
                <a:cubicBezTo>
                  <a:pt x="197" y="109"/>
                  <a:pt x="194" y="115"/>
                  <a:pt x="194" y="123"/>
                </a:cubicBezTo>
                <a:lnTo>
                  <a:pt x="194" y="174"/>
                </a:lnTo>
                <a:lnTo>
                  <a:pt x="186" y="175"/>
                </a:lnTo>
                <a:lnTo>
                  <a:pt x="186" y="166"/>
                </a:lnTo>
                <a:lnTo>
                  <a:pt x="162" y="166"/>
                </a:lnTo>
                <a:lnTo>
                  <a:pt x="137" y="151"/>
                </a:lnTo>
                <a:lnTo>
                  <a:pt x="77" y="151"/>
                </a:lnTo>
                <a:cubicBezTo>
                  <a:pt x="64" y="151"/>
                  <a:pt x="54" y="161"/>
                  <a:pt x="54" y="173"/>
                </a:cubicBezTo>
                <a:lnTo>
                  <a:pt x="54" y="243"/>
                </a:lnTo>
                <a:lnTo>
                  <a:pt x="77" y="243"/>
                </a:lnTo>
                <a:lnTo>
                  <a:pt x="77" y="192"/>
                </a:lnTo>
                <a:lnTo>
                  <a:pt x="81" y="192"/>
                </a:lnTo>
                <a:lnTo>
                  <a:pt x="81" y="243"/>
                </a:lnTo>
                <a:lnTo>
                  <a:pt x="81" y="256"/>
                </a:lnTo>
                <a:lnTo>
                  <a:pt x="81" y="350"/>
                </a:lnTo>
                <a:lnTo>
                  <a:pt x="106" y="350"/>
                </a:lnTo>
                <a:lnTo>
                  <a:pt x="106" y="272"/>
                </a:lnTo>
                <a:lnTo>
                  <a:pt x="112" y="272"/>
                </a:lnTo>
                <a:lnTo>
                  <a:pt x="112" y="350"/>
                </a:lnTo>
                <a:lnTo>
                  <a:pt x="137" y="350"/>
                </a:lnTo>
                <a:lnTo>
                  <a:pt x="137" y="336"/>
                </a:lnTo>
                <a:lnTo>
                  <a:pt x="137" y="256"/>
                </a:lnTo>
                <a:lnTo>
                  <a:pt x="137" y="243"/>
                </a:lnTo>
                <a:lnTo>
                  <a:pt x="137" y="192"/>
                </a:lnTo>
                <a:lnTo>
                  <a:pt x="137" y="177"/>
                </a:lnTo>
                <a:lnTo>
                  <a:pt x="162" y="192"/>
                </a:lnTo>
                <a:lnTo>
                  <a:pt x="186" y="192"/>
                </a:lnTo>
                <a:lnTo>
                  <a:pt x="186" y="185"/>
                </a:lnTo>
                <a:lnTo>
                  <a:pt x="194" y="184"/>
                </a:lnTo>
                <a:lnTo>
                  <a:pt x="194" y="222"/>
                </a:lnTo>
                <a:cubicBezTo>
                  <a:pt x="194" y="229"/>
                  <a:pt x="197" y="236"/>
                  <a:pt x="202" y="240"/>
                </a:cubicBezTo>
                <a:lnTo>
                  <a:pt x="202" y="240"/>
                </a:lnTo>
                <a:lnTo>
                  <a:pt x="202" y="241"/>
                </a:lnTo>
                <a:cubicBezTo>
                  <a:pt x="207" y="245"/>
                  <a:pt x="213" y="248"/>
                  <a:pt x="220" y="248"/>
                </a:cubicBezTo>
                <a:lnTo>
                  <a:pt x="340" y="248"/>
                </a:lnTo>
                <a:cubicBezTo>
                  <a:pt x="347" y="248"/>
                  <a:pt x="354" y="245"/>
                  <a:pt x="359" y="240"/>
                </a:cubicBezTo>
                <a:lnTo>
                  <a:pt x="359" y="241"/>
                </a:lnTo>
                <a:cubicBezTo>
                  <a:pt x="363" y="236"/>
                  <a:pt x="366" y="229"/>
                  <a:pt x="366" y="222"/>
                </a:cubicBezTo>
                <a:lnTo>
                  <a:pt x="366" y="123"/>
                </a:lnTo>
                <a:cubicBezTo>
                  <a:pt x="366" y="115"/>
                  <a:pt x="363" y="109"/>
                  <a:pt x="359" y="104"/>
                </a:cubicBezTo>
                <a:cubicBezTo>
                  <a:pt x="354" y="99"/>
                  <a:pt x="347" y="96"/>
                  <a:pt x="340" y="96"/>
                </a:cubicBezTo>
                <a:lnTo>
                  <a:pt x="220" y="96"/>
                </a:lnTo>
                <a:close/>
                <a:moveTo>
                  <a:pt x="344" y="254"/>
                </a:moveTo>
                <a:lnTo>
                  <a:pt x="344" y="277"/>
                </a:lnTo>
                <a:lnTo>
                  <a:pt x="325" y="277"/>
                </a:lnTo>
                <a:lnTo>
                  <a:pt x="346" y="351"/>
                </a:lnTo>
                <a:lnTo>
                  <a:pt x="319" y="351"/>
                </a:lnTo>
                <a:lnTo>
                  <a:pt x="298" y="277"/>
                </a:lnTo>
                <a:lnTo>
                  <a:pt x="271" y="277"/>
                </a:lnTo>
                <a:lnTo>
                  <a:pt x="250" y="351"/>
                </a:lnTo>
                <a:lnTo>
                  <a:pt x="223" y="351"/>
                </a:lnTo>
                <a:lnTo>
                  <a:pt x="244" y="277"/>
                </a:lnTo>
                <a:lnTo>
                  <a:pt x="221" y="277"/>
                </a:lnTo>
                <a:lnTo>
                  <a:pt x="221" y="254"/>
                </a:lnTo>
                <a:lnTo>
                  <a:pt x="344" y="254"/>
                </a:lnTo>
                <a:close/>
                <a:moveTo>
                  <a:pt x="109" y="75"/>
                </a:moveTo>
                <a:cubicBezTo>
                  <a:pt x="129" y="75"/>
                  <a:pt x="145" y="91"/>
                  <a:pt x="145" y="111"/>
                </a:cubicBezTo>
                <a:cubicBezTo>
                  <a:pt x="145" y="130"/>
                  <a:pt x="129" y="146"/>
                  <a:pt x="109" y="146"/>
                </a:cubicBezTo>
                <a:cubicBezTo>
                  <a:pt x="90" y="146"/>
                  <a:pt x="74" y="130"/>
                  <a:pt x="74" y="111"/>
                </a:cubicBezTo>
                <a:cubicBezTo>
                  <a:pt x="74" y="91"/>
                  <a:pt x="90" y="75"/>
                  <a:pt x="109" y="75"/>
                </a:cubicBezTo>
                <a:close/>
              </a:path>
            </a:pathLst>
          </a:custGeom>
          <a:solidFill>
            <a:srgbClr val="014723"/>
          </a:solidFill>
          <a:ln>
            <a:noFill/>
          </a:ln>
        </p:spPr>
        <p:txBody>
          <a:bodyPr vert="horz" wrap="square" lIns="91416" tIns="45708" rIns="91416" bIns="45708" numCol="1" anchor="t" anchorCtr="0" compatLnSpc="1"/>
          <a:lstStyle/>
          <a:p>
            <a:endParaRPr lang="zh-CN" altLang="en-US" sz="2800">
              <a:solidFill>
                <a:srgbClr val="C00000"/>
              </a:solidFill>
              <a:latin typeface="微软雅黑" panose="020B0503020204020204" pitchFamily="34" charset="-122"/>
              <a:ea typeface="微软雅黑" panose="020B0503020204020204" pitchFamily="34" charset="-122"/>
            </a:endParaRPr>
          </a:p>
        </p:txBody>
      </p:sp>
      <p:pic>
        <p:nvPicPr>
          <p:cNvPr id="4" name="Florian Bur - The Way">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cstate="print"/>
          <a:stretch>
            <a:fillRect/>
          </a:stretch>
        </p:blipFill>
        <p:spPr>
          <a:xfrm>
            <a:off x="-609600" y="6311900"/>
            <a:ext cx="406400" cy="406400"/>
          </a:xfrm>
          <a:prstGeom prst="rect">
            <a:avLst/>
          </a:prstGeom>
        </p:spPr>
      </p:pic>
      <p:pic>
        <p:nvPicPr>
          <p:cNvPr id="19" name="图片 18"/>
          <p:cNvPicPr>
            <a:picLocks noChangeAspect="1"/>
          </p:cNvPicPr>
          <p:nvPr/>
        </p:nvPicPr>
        <p:blipFill rotWithShape="1">
          <a:blip r:embed="rId5" cstate="print">
            <a:extLst>
              <a:ext uri="{28A0092B-C50C-407E-A947-70E740481C1C}">
                <a14:useLocalDpi xmlns:a14="http://schemas.microsoft.com/office/drawing/2010/main" val="0"/>
              </a:ext>
            </a:extLst>
          </a:blip>
          <a:srcRect t="21200" r="2284" b="11992"/>
          <a:stretch>
            <a:fillRect/>
          </a:stretch>
        </p:blipFill>
        <p:spPr>
          <a:xfrm>
            <a:off x="4339400" y="923192"/>
            <a:ext cx="3433000" cy="1072662"/>
          </a:xfrm>
          <a:prstGeom prst="rect">
            <a:avLst/>
          </a:prstGeom>
        </p:spPr>
      </p:pic>
    </p:spTree>
  </p:cSld>
  <p:clrMapOvr>
    <a:masterClrMapping/>
  </p:clrMapOvr>
  <p:timing>
    <p:tnLst>
      <p:par>
        <p:cTn id="1" dur="indefinite" restart="never" nodeType="tmRoot">
          <p:childTnLst>
            <p:audio>
              <p:cMediaNode vol="100000" numSld="100">
                <p:cTn id="2" repeatCount="indefinite" fill="hold" display="0">
                  <p:stCondLst>
                    <p:cond delay="indefinite"/>
                  </p:stCondLst>
                  <p:endCondLst>
                    <p:cond evt="onStopAudio" delay="0">
                      <p:tgtEl>
                        <p:sldTgt/>
                      </p:tgtEl>
                    </p:cond>
                  </p:endCondLst>
                </p:cTn>
                <p:tgtEl>
                  <p:spTgt spid="4"/>
                </p:tgtEl>
              </p:cMediaNode>
            </p:audio>
          </p:childTnLst>
        </p:cTn>
      </p:par>
    </p:tnLst>
    <p:bldLst>
      <p:bldP spid="8" grpId="0" animBg="1"/>
      <p:bldP spid="15" grpId="0"/>
      <p:bldP spid="16" grpId="0"/>
      <p:bldP spid="13" grpId="0"/>
      <p:bldP spid="14" grpId="0"/>
      <p:bldP spid="11" grpId="0" animBg="1"/>
      <p:bldP spid="12"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66354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模型训练</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评估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935559" y="1108968"/>
            <a:ext cx="1888386" cy="382270"/>
          </a:xfrm>
          <a:prstGeom prst="rect">
            <a:avLst/>
          </a:prstGeom>
          <a:noFill/>
        </p:spPr>
        <p:txBody>
          <a:bodyPr wrap="square" lIns="0" tIns="48000" rIns="0" bIns="48000" rtlCol="0">
            <a:spAutoFit/>
          </a:bodyPr>
          <a:lstStyle/>
          <a:p>
            <a:pPr algn="l"/>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神经网络</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结构</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7" name="图片 3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2" name="图片 1" descr="img501"/>
          <p:cNvPicPr>
            <a:picLocks noChangeAspect="1"/>
          </p:cNvPicPr>
          <p:nvPr/>
        </p:nvPicPr>
        <p:blipFill>
          <a:blip r:embed="rId2"/>
          <a:stretch>
            <a:fillRect/>
          </a:stretch>
        </p:blipFill>
        <p:spPr>
          <a:xfrm>
            <a:off x="202565" y="1564640"/>
            <a:ext cx="5608320" cy="4970145"/>
          </a:xfrm>
          <a:prstGeom prst="rect">
            <a:avLst/>
          </a:prstGeom>
        </p:spPr>
      </p:pic>
      <p:grpSp>
        <p:nvGrpSpPr>
          <p:cNvPr id="94" name="组合 93"/>
          <p:cNvGrpSpPr/>
          <p:nvPr/>
        </p:nvGrpSpPr>
        <p:grpSpPr>
          <a:xfrm>
            <a:off x="7904788" y="2265681"/>
            <a:ext cx="4018586" cy="1568450"/>
            <a:chOff x="7904788" y="2224348"/>
            <a:chExt cx="4018586" cy="1568450"/>
          </a:xfrm>
        </p:grpSpPr>
        <p:sp>
          <p:nvSpPr>
            <p:cNvPr id="95" name="学论网-专注原创-www.xuelun.me"/>
            <p:cNvSpPr/>
            <p:nvPr>
              <p:custDataLst>
                <p:tags r:id="rId3"/>
              </p:custDataLst>
            </p:nvPr>
          </p:nvSpPr>
          <p:spPr>
            <a:xfrm>
              <a:off x="8094448" y="2224348"/>
              <a:ext cx="3828926" cy="1568450"/>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整个网络采用</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U</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型结构，由左半部分的 Encoder 和右半部分的 Decoder 组成。Encoder分辨率递减； Decoder分辨率逐层递增，最终还原为</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原分辨率。</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sp>
          <p:nvSpPr>
            <p:cNvPr id="96" name="学论网-专注原创-www.xuelun.me"/>
            <p:cNvSpPr/>
            <p:nvPr>
              <p:custDataLst>
                <p:tags r:id="rId4"/>
              </p:custDataLst>
            </p:nvPr>
          </p:nvSpPr>
          <p:spPr>
            <a:xfrm>
              <a:off x="7904788" y="2346951"/>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7" name="组合 96"/>
          <p:cNvGrpSpPr/>
          <p:nvPr/>
        </p:nvGrpSpPr>
        <p:grpSpPr>
          <a:xfrm>
            <a:off x="7904788" y="4424813"/>
            <a:ext cx="4018586" cy="2306955"/>
            <a:chOff x="7904788" y="4383480"/>
            <a:chExt cx="4018586" cy="2306955"/>
          </a:xfrm>
        </p:grpSpPr>
        <p:sp>
          <p:nvSpPr>
            <p:cNvPr id="98" name="学论网-专注原创-www.xuelun.me"/>
            <p:cNvSpPr/>
            <p:nvPr>
              <p:custDataLst>
                <p:tags r:id="rId5"/>
              </p:custDataLst>
            </p:nvPr>
          </p:nvSpPr>
          <p:spPr>
            <a:xfrm>
              <a:off x="8094448" y="4383480"/>
              <a:ext cx="3828926" cy="2306955"/>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其中</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SwinT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不改变形状；</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PatchM</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将</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[H,W,C]→[H/2,W/2,2C];</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PatchE</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将</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[H/2,W/2,2C]→[H,W,C];</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PatchP</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将</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[H,W,1]→</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[H/4,W/4,C]</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PatchEx4</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将</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[H/4,W/4,C]→[H,W,1];</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且同层之间还存在</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跳层连接</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9" name="学论网-专注原创-www.xuelun.me"/>
            <p:cNvSpPr/>
            <p:nvPr>
              <p:custDataLst>
                <p:tags r:id="rId6"/>
              </p:custDataLst>
            </p:nvPr>
          </p:nvSpPr>
          <p:spPr>
            <a:xfrm>
              <a:off x="7904788" y="4506083"/>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p:timing>
    <p:tnLst>
      <p:par>
        <p:cTn id="1" dur="indefinite" restart="never" nodeType="tmRoot"/>
      </p:par>
    </p:tnLst>
    <p:bldLst>
      <p:bldP spid="28" grpId="0"/>
      <p:bldP spid="3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66354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模型</a:t>
            </a:r>
            <a:r>
              <a:rPr lang="zh-CN" altLang="en-US" sz="1600" b="1" dirty="0">
                <a:solidFill>
                  <a:schemeClr val="bg1"/>
                </a:solidFill>
                <a:latin typeface="微软雅黑" panose="020B0503020204020204" pitchFamily="34" charset="-122"/>
                <a:ea typeface="微软雅黑" panose="020B0503020204020204" pitchFamily="34" charset="-122"/>
              </a:rPr>
              <a:t>训练</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评估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7" name="图片 3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grpSp>
        <p:nvGrpSpPr>
          <p:cNvPr id="94" name="组合 93"/>
          <p:cNvGrpSpPr/>
          <p:nvPr/>
        </p:nvGrpSpPr>
        <p:grpSpPr>
          <a:xfrm>
            <a:off x="7904788" y="2265681"/>
            <a:ext cx="4018586" cy="1568450"/>
            <a:chOff x="7904788" y="2224348"/>
            <a:chExt cx="4018586" cy="1568450"/>
          </a:xfrm>
        </p:grpSpPr>
        <p:sp>
          <p:nvSpPr>
            <p:cNvPr id="95" name="学论网-专注原创-www.xuelun.me"/>
            <p:cNvSpPr/>
            <p:nvPr>
              <p:custDataLst>
                <p:tags r:id="rId2"/>
              </p:custDataLst>
            </p:nvPr>
          </p:nvSpPr>
          <p:spPr>
            <a:xfrm>
              <a:off x="8094448" y="2224348"/>
              <a:ext cx="3828926" cy="1568450"/>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从 Loss 的变化曲线可知，模型在第 1 个 epoch 到第 25 个 epoch，Train Loss 和Val Loss 都大幅度下降，最终到第 200 个 epoch 成功收敛。</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6" name="学论网-专注原创-www.xuelun.me"/>
            <p:cNvSpPr/>
            <p:nvPr>
              <p:custDataLst>
                <p:tags r:id="rId3"/>
              </p:custDataLst>
            </p:nvPr>
          </p:nvSpPr>
          <p:spPr>
            <a:xfrm>
              <a:off x="7904788" y="2346951"/>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7" name="组合 96"/>
          <p:cNvGrpSpPr/>
          <p:nvPr/>
        </p:nvGrpSpPr>
        <p:grpSpPr>
          <a:xfrm>
            <a:off x="7904788" y="4424813"/>
            <a:ext cx="4018586" cy="1094603"/>
            <a:chOff x="7904788" y="4383480"/>
            <a:chExt cx="4018586" cy="1094603"/>
          </a:xfrm>
        </p:grpSpPr>
        <p:sp>
          <p:nvSpPr>
            <p:cNvPr id="98" name="学论网-专注原创-www.xuelun.me"/>
            <p:cNvSpPr/>
            <p:nvPr>
              <p:custDataLst>
                <p:tags r:id="rId4"/>
              </p:custDataLst>
            </p:nvPr>
          </p:nvSpPr>
          <p:spPr>
            <a:xfrm>
              <a:off x="8094448" y="4383480"/>
              <a:ext cx="3828926" cy="829945"/>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将原图像、重建图像和预测图象作图进行对比，如图所示。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9" name="学论网-专注原创-www.xuelun.me"/>
            <p:cNvSpPr/>
            <p:nvPr>
              <p:custDataLst>
                <p:tags r:id="rId5"/>
              </p:custDataLst>
            </p:nvPr>
          </p:nvSpPr>
          <p:spPr>
            <a:xfrm>
              <a:off x="7904788" y="4506083"/>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3" name="图片 2" descr="img505"/>
          <p:cNvPicPr>
            <a:picLocks noChangeAspect="1"/>
          </p:cNvPicPr>
          <p:nvPr/>
        </p:nvPicPr>
        <p:blipFill>
          <a:blip r:embed="rId6"/>
          <a:stretch>
            <a:fillRect/>
          </a:stretch>
        </p:blipFill>
        <p:spPr>
          <a:xfrm>
            <a:off x="280035" y="1630045"/>
            <a:ext cx="7259955" cy="3300730"/>
          </a:xfrm>
          <a:prstGeom prst="rect">
            <a:avLst/>
          </a:prstGeom>
        </p:spPr>
      </p:pic>
      <p:pic>
        <p:nvPicPr>
          <p:cNvPr id="4" name="图片 3" descr="img506"/>
          <p:cNvPicPr>
            <a:picLocks noChangeAspect="1"/>
          </p:cNvPicPr>
          <p:nvPr/>
        </p:nvPicPr>
        <p:blipFill>
          <a:blip r:embed="rId7"/>
          <a:stretch>
            <a:fillRect/>
          </a:stretch>
        </p:blipFill>
        <p:spPr>
          <a:xfrm>
            <a:off x="280035" y="1630045"/>
            <a:ext cx="7259955" cy="4839970"/>
          </a:xfrm>
          <a:prstGeom prst="rect">
            <a:avLst/>
          </a:prstGeom>
        </p:spPr>
      </p:pic>
      <p:sp>
        <p:nvSpPr>
          <p:cNvPr id="5" name="TextBox 6"/>
          <p:cNvSpPr txBox="1"/>
          <p:nvPr>
            <p:custDataLst>
              <p:tags r:id="rId8"/>
            </p:custDataLst>
          </p:nvPr>
        </p:nvSpPr>
        <p:spPr>
          <a:xfrm>
            <a:off x="935355" y="1108710"/>
            <a:ext cx="3471545" cy="382270"/>
          </a:xfrm>
          <a:prstGeom prst="rect">
            <a:avLst/>
          </a:prstGeom>
          <a:noFill/>
        </p:spPr>
        <p:txBody>
          <a:bodyPr wrap="square" lIns="0" tIns="48000" rIns="0" bIns="48000" rtlCol="0">
            <a:spAutoFit/>
          </a:bodyPr>
          <a:p>
            <a:pPr algn="l"/>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训练过程及训练效果</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展示</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rotWithShape="1">
          <a:blip r:embed="rId1">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11" name="矩形 10"/>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rgbClr val="0070C0"/>
                </a:solidFill>
                <a:latin typeface="微软雅黑" panose="020B0503020204020204" pitchFamily="34" charset="-122"/>
                <a:ea typeface="微软雅黑" panose="020B0503020204020204" pitchFamily="34" charset="-122"/>
              </a:rPr>
              <a:t>Part.04</a:t>
            </a:r>
            <a:endParaRPr lang="en-US" altLang="zh-CN" sz="2400" dirty="0">
              <a:solidFill>
                <a:srgbClr val="0070C0"/>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3327401" y="4789616"/>
            <a:ext cx="5537198" cy="706755"/>
          </a:xfrm>
          <a:prstGeom prst="rect">
            <a:avLst/>
          </a:prstGeom>
          <a:noFill/>
          <a:ln>
            <a:noFill/>
          </a:ln>
        </p:spPr>
        <p:txBody>
          <a:bodyPr wrap="square" rtlCol="0">
            <a:spAutoFit/>
          </a:bodyPr>
          <a:lstStyle/>
          <a:p>
            <a:pPr algn="ctr"/>
            <a:r>
              <a:rPr lang="zh-CN" altLang="en-US" sz="4000" b="1" spc="600" dirty="0">
                <a:solidFill>
                  <a:schemeClr val="accent1"/>
                </a:solidFill>
                <a:latin typeface="微软雅黑" panose="020B0503020204020204" pitchFamily="34" charset="-122"/>
                <a:ea typeface="微软雅黑" panose="020B0503020204020204" pitchFamily="34" charset="-122"/>
              </a:rPr>
              <a:t>模型的分析与</a:t>
            </a:r>
            <a:r>
              <a:rPr lang="zh-CN" altLang="en-US" sz="4000" b="1" spc="600" dirty="0">
                <a:solidFill>
                  <a:schemeClr val="accent1"/>
                </a:solidFill>
                <a:latin typeface="微软雅黑" panose="020B0503020204020204" pitchFamily="34" charset="-122"/>
                <a:ea typeface="微软雅黑" panose="020B0503020204020204" pitchFamily="34" charset="-122"/>
              </a:rPr>
              <a:t>评估</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grpSp>
        <p:nvGrpSpPr>
          <p:cNvPr id="13" name="组合 12"/>
          <p:cNvGrpSpPr/>
          <p:nvPr/>
        </p:nvGrpSpPr>
        <p:grpSpPr>
          <a:xfrm>
            <a:off x="5321300" y="3044202"/>
            <a:ext cx="1549400" cy="1378900"/>
            <a:chOff x="5127859" y="2518592"/>
            <a:chExt cx="1936282" cy="1723208"/>
          </a:xfrm>
        </p:grpSpPr>
        <p:sp>
          <p:nvSpPr>
            <p:cNvPr id="14"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15"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16" name="文本框 15"/>
          <p:cNvSpPr txBox="1"/>
          <p:nvPr/>
        </p:nvSpPr>
        <p:spPr>
          <a:xfrm>
            <a:off x="5491220" y="3502820"/>
            <a:ext cx="1209562"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Part.04</a:t>
            </a:r>
            <a:endParaRPr lang="en-US" altLang="zh-CN" sz="2400" dirty="0">
              <a:solidFill>
                <a:schemeClr val="bg1"/>
              </a:solidFill>
              <a:latin typeface="微软雅黑" panose="020B0503020204020204" pitchFamily="34" charset="-122"/>
              <a:ea typeface="微软雅黑" panose="020B0503020204020204" pitchFamily="34" charset="-122"/>
            </a:endParaRPr>
          </a:p>
        </p:txBody>
      </p:sp>
      <p:pic>
        <p:nvPicPr>
          <p:cNvPr id="19" name="图片 18"/>
          <p:cNvPicPr>
            <a:picLocks noChangeAspect="1"/>
          </p:cNvPicPr>
          <p:nvPr/>
        </p:nvPicPr>
        <p:blipFill rotWithShape="1">
          <a:blip r:embed="rId2">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cSld>
  <p:clrMapOvr>
    <a:masterClrMapping/>
  </p:clrMapOvr>
  <p:timing>
    <p:tnLst>
      <p:par>
        <p:cTn id="1" dur="indefinite" restart="never" nodeType="tmRoot"/>
      </p:par>
    </p:tnLst>
    <p:bldLst>
      <p:bldP spid="11" grpId="0" animBg="1"/>
      <p:bldP spid="8" grpId="0"/>
      <p:bldP spid="9" grpId="0"/>
      <p:bldP spid="1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验证</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总结</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2" name="矩形 1"/>
          <p:cNvSpPr/>
          <p:nvPr>
            <p:custDataLst>
              <p:tags r:id="rId2"/>
            </p:custDataLst>
          </p:nvPr>
        </p:nvSpPr>
        <p:spPr>
          <a:xfrm>
            <a:off x="83372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b="1">
              <a:solidFill>
                <a:schemeClr val="bg1"/>
              </a:solidFill>
            </a:endParaRPr>
          </a:p>
        </p:txBody>
      </p:sp>
      <p:sp>
        <p:nvSpPr>
          <p:cNvPr id="3" name="TextBox 6"/>
          <p:cNvSpPr txBox="1"/>
          <p:nvPr>
            <p:custDataLst>
              <p:tags r:id="rId3"/>
            </p:custDataLst>
          </p:nvPr>
        </p:nvSpPr>
        <p:spPr>
          <a:xfrm>
            <a:off x="3374949" y="215903"/>
            <a:ext cx="1344000" cy="343159"/>
          </a:xfrm>
          <a:prstGeom prst="rect">
            <a:avLst/>
          </a:prstGeom>
          <a:noFill/>
        </p:spPr>
        <p:txBody>
          <a:bodyPr wrap="square" lIns="0" tIns="48000" rIns="0" bIns="48000" rtlCol="0">
            <a:spAutoFit/>
          </a:bodyPr>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TextBox 7"/>
          <p:cNvSpPr txBox="1"/>
          <p:nvPr>
            <p:custDataLst>
              <p:tags r:id="rId4"/>
            </p:custDataLst>
          </p:nvPr>
        </p:nvSpPr>
        <p:spPr>
          <a:xfrm>
            <a:off x="5076749" y="215904"/>
            <a:ext cx="1344000" cy="340995"/>
          </a:xfrm>
          <a:prstGeom prst="rect">
            <a:avLst/>
          </a:prstGeom>
          <a:noFill/>
        </p:spPr>
        <p:txBody>
          <a:bodyPr wrap="square" lIns="0" tIns="48000" rIns="0" bIns="48000" rtlCol="0">
            <a:spAutoFit/>
          </a:bodyPr>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TextBox 9"/>
          <p:cNvSpPr txBox="1"/>
          <p:nvPr>
            <p:custDataLst>
              <p:tags r:id="rId5"/>
            </p:custDataLst>
          </p:nvPr>
        </p:nvSpPr>
        <p:spPr>
          <a:xfrm>
            <a:off x="6778549" y="215903"/>
            <a:ext cx="1344000" cy="340995"/>
          </a:xfrm>
          <a:prstGeom prst="rect">
            <a:avLst/>
          </a:prstGeom>
          <a:noFill/>
        </p:spPr>
        <p:txBody>
          <a:bodyPr wrap="square" lIns="0" tIns="48000" rIns="0" bIns="48000" rtlCol="0">
            <a:spAutoFit/>
          </a:bodyPr>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模型</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训练</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7" name="TextBox 10"/>
          <p:cNvSpPr txBox="1"/>
          <p:nvPr>
            <p:custDataLst>
              <p:tags r:id="rId6"/>
            </p:custDataLst>
          </p:nvPr>
        </p:nvSpPr>
        <p:spPr>
          <a:xfrm>
            <a:off x="8480349" y="215904"/>
            <a:ext cx="1344000" cy="340995"/>
          </a:xfrm>
          <a:prstGeom prst="rect">
            <a:avLst/>
          </a:prstGeom>
          <a:noFill/>
        </p:spPr>
        <p:txBody>
          <a:bodyPr wrap="square" lIns="0" tIns="48000" rIns="0" bIns="48000" rtlCol="0">
            <a:spAutoFit/>
          </a:bodyPr>
          <a:p>
            <a:pPr algn="ctr"/>
            <a:r>
              <a:rPr lang="zh-CN" altLang="en-US" sz="1600" b="1" dirty="0">
                <a:solidFill>
                  <a:schemeClr val="bg1"/>
                </a:solidFill>
                <a:latin typeface="微软雅黑" panose="020B0503020204020204" pitchFamily="34" charset="-122"/>
                <a:ea typeface="微软雅黑" panose="020B0503020204020204" pitchFamily="34" charset="-122"/>
              </a:rPr>
              <a:t>模型</a:t>
            </a:r>
            <a:r>
              <a:rPr lang="zh-CN" altLang="en-US" sz="1600" b="1" dirty="0">
                <a:solidFill>
                  <a:schemeClr val="bg1"/>
                </a:solidFill>
                <a:latin typeface="微软雅黑" panose="020B0503020204020204" pitchFamily="34" charset="-122"/>
                <a:ea typeface="微软雅黑" panose="020B0503020204020204" pitchFamily="34" charset="-122"/>
              </a:rPr>
              <a:t>评估</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8" name="TextBox 11"/>
          <p:cNvSpPr txBox="1"/>
          <p:nvPr>
            <p:custDataLst>
              <p:tags r:id="rId7"/>
            </p:custDataLst>
          </p:nvPr>
        </p:nvSpPr>
        <p:spPr>
          <a:xfrm>
            <a:off x="10182151" y="215903"/>
            <a:ext cx="1344000" cy="343159"/>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9" name="直接连接符 8"/>
          <p:cNvCxnSpPr/>
          <p:nvPr>
            <p:custDataLst>
              <p:tags r:id="rId8"/>
            </p:custDataLst>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custDataLst>
              <p:tags r:id="rId9"/>
            </p:custDataLst>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custDataLst>
              <p:tags r:id="rId10"/>
            </p:custDataLst>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1" name="图片 10"/>
          <p:cNvPicPr>
            <a:picLocks noChangeAspect="1"/>
          </p:cNvPicPr>
          <p:nvPr>
            <p:custDataLst>
              <p:tags r:id="rId11"/>
            </p:custDataLst>
          </p:nvPr>
        </p:nvPicPr>
        <p:blipFill>
          <a:blip r:embed="rId12"/>
          <a:stretch>
            <a:fillRect/>
          </a:stretch>
        </p:blipFill>
        <p:spPr>
          <a:xfrm>
            <a:off x="2718435" y="1567180"/>
            <a:ext cx="7284720" cy="3742055"/>
          </a:xfrm>
          <a:prstGeom prst="rect">
            <a:avLst/>
          </a:prstGeom>
        </p:spPr>
      </p:pic>
      <p:sp>
        <p:nvSpPr>
          <p:cNvPr id="14" name="学论网-专注原创-www.xuelun.me"/>
          <p:cNvSpPr/>
          <p:nvPr>
            <p:custDataLst>
              <p:tags r:id="rId13"/>
            </p:custDataLst>
          </p:nvPr>
        </p:nvSpPr>
        <p:spPr>
          <a:xfrm>
            <a:off x="3964940" y="5347335"/>
            <a:ext cx="4665980" cy="829945"/>
          </a:xfrm>
          <a:prstGeom prst="rect">
            <a:avLst/>
          </a:prstGeom>
        </p:spPr>
        <p:txBody>
          <a:bodyPr wrap="square">
            <a:spAutoFit/>
          </a:bodyPr>
          <a:p>
            <a:pPr algn="ct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上述</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7</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项评估图像相似度的指标都说明了预测图像与重建图像相比，更接近于</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原图像</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bldLst>
      <p:bldP spid="3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1">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11" name="矩形 10"/>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3327401" y="4789616"/>
            <a:ext cx="5537198" cy="707886"/>
          </a:xfrm>
          <a:prstGeom prst="rect">
            <a:avLst/>
          </a:prstGeom>
          <a:noFill/>
          <a:ln>
            <a:noFill/>
          </a:ln>
        </p:spPr>
        <p:txBody>
          <a:bodyPr wrap="square" rtlCol="0">
            <a:spAutoFit/>
          </a:bodyPr>
          <a:lstStyle/>
          <a:p>
            <a:pPr algn="ctr"/>
            <a:r>
              <a:rPr lang="zh-CN" altLang="en-US" sz="4000" b="1" spc="600" dirty="0">
                <a:solidFill>
                  <a:schemeClr val="accent1"/>
                </a:solidFill>
                <a:latin typeface="微软雅黑" panose="020B0503020204020204" pitchFamily="34" charset="-122"/>
                <a:ea typeface="微软雅黑" panose="020B0503020204020204" pitchFamily="34" charset="-122"/>
              </a:rPr>
              <a:t>论文总结</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grpSp>
        <p:nvGrpSpPr>
          <p:cNvPr id="13" name="组合 12"/>
          <p:cNvGrpSpPr/>
          <p:nvPr/>
        </p:nvGrpSpPr>
        <p:grpSpPr>
          <a:xfrm>
            <a:off x="5321300" y="3044202"/>
            <a:ext cx="1549400" cy="1378900"/>
            <a:chOff x="5127859" y="2518592"/>
            <a:chExt cx="1936282" cy="1723208"/>
          </a:xfrm>
        </p:grpSpPr>
        <p:sp>
          <p:nvSpPr>
            <p:cNvPr id="14"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15"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16" name="文本框 15"/>
          <p:cNvSpPr txBox="1"/>
          <p:nvPr/>
        </p:nvSpPr>
        <p:spPr>
          <a:xfrm>
            <a:off x="5491220" y="3502820"/>
            <a:ext cx="1209562"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Part.05</a:t>
            </a:r>
            <a:endParaRPr lang="en-US" altLang="zh-CN" sz="2400" dirty="0">
              <a:solidFill>
                <a:schemeClr val="bg1"/>
              </a:solidFill>
              <a:latin typeface="微软雅黑" panose="020B0503020204020204" pitchFamily="34" charset="-122"/>
              <a:ea typeface="微软雅黑" panose="020B0503020204020204" pitchFamily="34" charset="-122"/>
            </a:endParaRPr>
          </a:p>
        </p:txBody>
      </p:sp>
      <p:pic>
        <p:nvPicPr>
          <p:cNvPr id="18" name="图片 17"/>
          <p:cNvPicPr>
            <a:picLocks noChangeAspect="1"/>
          </p:cNvPicPr>
          <p:nvPr/>
        </p:nvPicPr>
        <p:blipFill rotWithShape="1">
          <a:blip r:embed="rId2">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cSld>
  <p:clrMapOvr>
    <a:masterClrMapping/>
  </p:clrMapOvr>
  <p:timing>
    <p:tnLst>
      <p:par>
        <p:cTn id="1" dur="indefinite" restart="never" nodeType="tmRoot"/>
      </p:par>
    </p:tnLst>
    <p:bldLst>
      <p:bldP spid="11" grpId="0" animBg="1"/>
      <p:bldP spid="9" grpId="0"/>
      <p:bldP spid="1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10003249"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模型</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训练</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模型</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评估</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论文总结</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5.1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论文总结</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8337248" y="313246"/>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矩形 19"/>
          <p:cNvSpPr/>
          <p:nvPr/>
        </p:nvSpPr>
        <p:spPr>
          <a:xfrm>
            <a:off x="3169097" y="2044700"/>
            <a:ext cx="8127554" cy="4140000"/>
          </a:xfrm>
          <a:prstGeom prst="rect">
            <a:avLst/>
          </a:prstGeom>
          <a:noFill/>
          <a:ln w="1905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21" name="组合 20"/>
          <p:cNvGrpSpPr/>
          <p:nvPr/>
        </p:nvGrpSpPr>
        <p:grpSpPr>
          <a:xfrm>
            <a:off x="3537988" y="2234387"/>
            <a:ext cx="7517996" cy="638411"/>
            <a:chOff x="4910249" y="2459187"/>
            <a:chExt cx="4988899" cy="478808"/>
          </a:xfrm>
        </p:grpSpPr>
        <p:sp>
          <p:nvSpPr>
            <p:cNvPr id="23" name="矩形 22"/>
            <p:cNvSpPr/>
            <p:nvPr/>
          </p:nvSpPr>
          <p:spPr>
            <a:xfrm>
              <a:off x="5296473" y="2459187"/>
              <a:ext cx="4602675" cy="345281"/>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在传统光声成像重建算法下，重建图像质量与采集数据的传感器数量成正比。</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5" name="矩形 24"/>
            <p:cNvSpPr/>
            <p:nvPr/>
          </p:nvSpPr>
          <p:spPr>
            <a:xfrm>
              <a:off x="4910249" y="2570667"/>
              <a:ext cx="349704" cy="367328"/>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1</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31" name="组合 30"/>
          <p:cNvGrpSpPr/>
          <p:nvPr/>
        </p:nvGrpSpPr>
        <p:grpSpPr>
          <a:xfrm>
            <a:off x="3537989" y="3755409"/>
            <a:ext cx="7606260" cy="1198880"/>
            <a:chOff x="4910249" y="3241174"/>
            <a:chExt cx="5704695" cy="899159"/>
          </a:xfrm>
        </p:grpSpPr>
        <p:sp>
          <p:nvSpPr>
            <p:cNvPr id="32" name="文本框 31"/>
            <p:cNvSpPr txBox="1"/>
            <p:nvPr/>
          </p:nvSpPr>
          <p:spPr>
            <a:xfrm>
              <a:off x="5346848" y="3241174"/>
              <a:ext cx="5268096" cy="899159"/>
            </a:xfrm>
            <a:prstGeom prst="rect">
              <a:avLst/>
            </a:prstGeom>
            <a:noFill/>
          </p:spPr>
          <p:txBody>
            <a:bodyPr wrap="square"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将神经网络应用于光声成像的后处理能显著改善采样信息丢失导致的成像精度低的问题，验证了项目想法的可行性。为低成本下获取高精度光声图像的研究提供了一个解决方法。</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4910249" y="3335384"/>
              <a:ext cx="349704" cy="367328"/>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2</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37" name="组合 36"/>
          <p:cNvGrpSpPr/>
          <p:nvPr/>
        </p:nvGrpSpPr>
        <p:grpSpPr>
          <a:xfrm>
            <a:off x="3537989" y="5080215"/>
            <a:ext cx="7606260" cy="829945"/>
            <a:chOff x="4910249" y="4612809"/>
            <a:chExt cx="5704695" cy="622458"/>
          </a:xfrm>
        </p:grpSpPr>
        <p:sp>
          <p:nvSpPr>
            <p:cNvPr id="38" name="文本框 37"/>
            <p:cNvSpPr txBox="1"/>
            <p:nvPr/>
          </p:nvSpPr>
          <p:spPr>
            <a:xfrm>
              <a:off x="5346848" y="4612809"/>
              <a:ext cx="5268096" cy="622458"/>
            </a:xfrm>
            <a:prstGeom prst="rect">
              <a:avLst/>
            </a:prstGeom>
            <a:noFill/>
          </p:spPr>
          <p:txBody>
            <a:bodyPr wrap="square" rtlCol="0">
              <a:spAutoFit/>
            </a:bodyPr>
            <a:lstStyle/>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Swin </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Transformer 模型在将低质量光声重建图像预测为高质量光声重建图像的优化任务上，在较少的训练集和较少的训练次数下仍具有较好的优化效果。</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 </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9" name="矩形 38"/>
            <p:cNvSpPr/>
            <p:nvPr/>
          </p:nvSpPr>
          <p:spPr>
            <a:xfrm>
              <a:off x="4910249" y="4707019"/>
              <a:ext cx="349704" cy="367328"/>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3</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sp>
        <p:nvSpPr>
          <p:cNvPr id="43" name="矩形 42"/>
          <p:cNvSpPr/>
          <p:nvPr/>
        </p:nvSpPr>
        <p:spPr>
          <a:xfrm>
            <a:off x="806445" y="2044700"/>
            <a:ext cx="2210250" cy="4139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3200" dirty="0">
                <a:latin typeface="微软雅黑" panose="020B0503020204020204" pitchFamily="34" charset="-122"/>
                <a:ea typeface="微软雅黑" panose="020B0503020204020204" pitchFamily="34" charset="-122"/>
              </a:rPr>
              <a:t>课题基本</a:t>
            </a:r>
            <a:endParaRPr lang="en-US" altLang="zh-CN" sz="3200" dirty="0">
              <a:latin typeface="微软雅黑" panose="020B0503020204020204" pitchFamily="34" charset="-122"/>
              <a:ea typeface="微软雅黑" panose="020B0503020204020204" pitchFamily="34" charset="-122"/>
            </a:endParaRPr>
          </a:p>
          <a:p>
            <a:pPr algn="ctr">
              <a:lnSpc>
                <a:spcPct val="150000"/>
              </a:lnSpc>
            </a:pPr>
            <a:r>
              <a:rPr lang="zh-CN" altLang="en-US" sz="3200" dirty="0">
                <a:latin typeface="微软雅黑" panose="020B0503020204020204" pitchFamily="34" charset="-122"/>
                <a:ea typeface="微软雅黑" panose="020B0503020204020204" pitchFamily="34" charset="-122"/>
              </a:rPr>
              <a:t>结论</a:t>
            </a:r>
            <a:endParaRPr lang="zh-CN" altLang="en-US" sz="3200" dirty="0">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par>
    </p:tnLst>
    <p:bldLst>
      <p:bldP spid="29" grpId="0"/>
      <p:bldP spid="35" grpId="0"/>
      <p:bldP spid="20" grpId="0" bldLvl="0" animBg="1"/>
      <p:bldP spid="43"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909955" y="1108710"/>
            <a:ext cx="2144395"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5.2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不足</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与发展方向</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8" name="矩形 3"/>
          <p:cNvSpPr/>
          <p:nvPr/>
        </p:nvSpPr>
        <p:spPr>
          <a:xfrm>
            <a:off x="1793696" y="3713626"/>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20" name="TextBox 74"/>
          <p:cNvSpPr txBox="1"/>
          <p:nvPr/>
        </p:nvSpPr>
        <p:spPr>
          <a:xfrm>
            <a:off x="5559463" y="2213061"/>
            <a:ext cx="5088565" cy="1025525"/>
          </a:xfrm>
          <a:prstGeom prst="rect">
            <a:avLst/>
          </a:prstGeom>
          <a:noFill/>
        </p:spPr>
        <p:txBody>
          <a:bodyPr wrap="square" lIns="0" tIns="0" rIns="0" bIns="0" rtlCol="0">
            <a:spAutoFit/>
          </a:bodyPr>
          <a:lstStyle/>
          <a:p>
            <a:pPr algn="just">
              <a:lnSpc>
                <a:spcPts val="2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由于项目实施的时间有限，数据集的图片数量和丰富程度还不够</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充实。在今后的优化中，可以适当增加数据集的来源，或通过在光声成像的仿真及重建中设置不同的传感器数量等</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方式来获取更丰富的</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数据集。</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TextBox 75"/>
          <p:cNvSpPr txBox="1"/>
          <p:nvPr/>
        </p:nvSpPr>
        <p:spPr>
          <a:xfrm>
            <a:off x="5559464" y="3635493"/>
            <a:ext cx="5088565" cy="1025525"/>
          </a:xfrm>
          <a:prstGeom prst="rect">
            <a:avLst/>
          </a:prstGeom>
          <a:noFill/>
        </p:spPr>
        <p:txBody>
          <a:bodyPr wrap="square" lIns="0" tIns="0" rIns="0" bIns="0" rtlCol="0">
            <a:spAutoFit/>
          </a:bodyPr>
          <a:lstStyle/>
          <a:p>
            <a:pPr algn="just">
              <a:lnSpc>
                <a:spcPts val="2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由于训练次数有限，该模型在优化</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50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个传感器下的重建图像上效果显著；而在优化</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100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200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400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个传感器下的重建图像的效果并不是很好。这点可以通过增加由</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100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200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400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个传感器得出的重建图像的数据集及增加训练epoch次数</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等方式</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解决。</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TextBox 76"/>
          <p:cNvSpPr txBox="1"/>
          <p:nvPr/>
        </p:nvSpPr>
        <p:spPr>
          <a:xfrm>
            <a:off x="5559463" y="5417502"/>
            <a:ext cx="5088564" cy="969010"/>
          </a:xfrm>
          <a:prstGeom prst="rect">
            <a:avLst/>
          </a:prstGeom>
          <a:noFill/>
        </p:spPr>
        <p:txBody>
          <a:bodyPr wrap="square" lIns="0" tIns="0" rIns="0" bIns="0" rtlCol="0">
            <a:spAutoFit/>
          </a:bodyPr>
          <a:lstStyle/>
          <a:p>
            <a:pP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在医学的运用过程中，模型的推理成本也是一项很重要的指标。在今后的</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优化中，可以通过量化、剪枝、知识蒸馏、参数共享等方法减少</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内存消耗与提高模型</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运行速度。</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矩形 3"/>
          <p:cNvSpPr/>
          <p:nvPr/>
        </p:nvSpPr>
        <p:spPr>
          <a:xfrm>
            <a:off x="1793696" y="2171649"/>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grpSp>
        <p:nvGrpSpPr>
          <p:cNvPr id="31" name="组合 30"/>
          <p:cNvGrpSpPr/>
          <p:nvPr/>
        </p:nvGrpSpPr>
        <p:grpSpPr>
          <a:xfrm>
            <a:off x="1488630" y="2286537"/>
            <a:ext cx="672074" cy="672075"/>
            <a:chOff x="2769119" y="1848492"/>
            <a:chExt cx="504056" cy="504056"/>
          </a:xfrm>
          <a:solidFill>
            <a:schemeClr val="accent2"/>
          </a:solidFill>
        </p:grpSpPr>
        <p:sp>
          <p:nvSpPr>
            <p:cNvPr id="32" name="椭圆 31"/>
            <p:cNvSpPr/>
            <p:nvPr/>
          </p:nvSpPr>
          <p:spPr>
            <a:xfrm>
              <a:off x="2769119" y="1848492"/>
              <a:ext cx="504056" cy="504056"/>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36" name="TextBox 66"/>
            <p:cNvSpPr txBox="1"/>
            <p:nvPr/>
          </p:nvSpPr>
          <p:spPr>
            <a:xfrm>
              <a:off x="2808589" y="1931243"/>
              <a:ext cx="390973" cy="315423"/>
            </a:xfrm>
            <a:prstGeom prst="rect">
              <a:avLst/>
            </a:prstGeom>
            <a:grpFill/>
          </p:spPr>
          <p:txBody>
            <a:bodyPr wrap="none" rtlCol="0">
              <a:spAutoFit/>
            </a:bodyPr>
            <a:lstStyle/>
            <a:p>
              <a:r>
                <a:rPr lang="en-US" altLang="zh-CN" sz="2135" b="1" dirty="0">
                  <a:solidFill>
                    <a:schemeClr val="bg1"/>
                  </a:solidFill>
                  <a:latin typeface="微软雅黑" panose="020B0503020204020204" pitchFamily="34" charset="-122"/>
                  <a:ea typeface="微软雅黑" panose="020B0503020204020204" pitchFamily="34" charset="-122"/>
                </a:rPr>
                <a:t>01</a:t>
              </a:r>
              <a:endParaRPr lang="zh-CN" altLang="en-US" sz="2135" b="1" dirty="0">
                <a:solidFill>
                  <a:schemeClr val="bg1"/>
                </a:solidFill>
                <a:latin typeface="微软雅黑" panose="020B0503020204020204" pitchFamily="34" charset="-122"/>
                <a:ea typeface="微软雅黑" panose="020B0503020204020204" pitchFamily="34" charset="-122"/>
              </a:endParaRPr>
            </a:p>
          </p:txBody>
        </p:sp>
      </p:grpSp>
      <p:sp>
        <p:nvSpPr>
          <p:cNvPr id="37" name="矩形 3"/>
          <p:cNvSpPr/>
          <p:nvPr/>
        </p:nvSpPr>
        <p:spPr>
          <a:xfrm>
            <a:off x="1793696" y="5355682"/>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grpSp>
        <p:nvGrpSpPr>
          <p:cNvPr id="38" name="组合 37"/>
          <p:cNvGrpSpPr/>
          <p:nvPr/>
        </p:nvGrpSpPr>
        <p:grpSpPr>
          <a:xfrm>
            <a:off x="1480080" y="3812418"/>
            <a:ext cx="672074" cy="672075"/>
            <a:chOff x="2471142" y="2586760"/>
            <a:chExt cx="504056" cy="504056"/>
          </a:xfrm>
          <a:solidFill>
            <a:schemeClr val="accent2"/>
          </a:solidFill>
        </p:grpSpPr>
        <p:sp>
          <p:nvSpPr>
            <p:cNvPr id="39" name="椭圆 38"/>
            <p:cNvSpPr/>
            <p:nvPr/>
          </p:nvSpPr>
          <p:spPr>
            <a:xfrm>
              <a:off x="2471142" y="2586760"/>
              <a:ext cx="504056" cy="504056"/>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40" name="TextBox 69"/>
            <p:cNvSpPr txBox="1"/>
            <p:nvPr/>
          </p:nvSpPr>
          <p:spPr>
            <a:xfrm>
              <a:off x="2510612" y="2669511"/>
              <a:ext cx="390973" cy="315423"/>
            </a:xfrm>
            <a:prstGeom prst="rect">
              <a:avLst/>
            </a:prstGeom>
            <a:grpFill/>
          </p:spPr>
          <p:txBody>
            <a:bodyPr wrap="none" rtlCol="0">
              <a:spAutoFit/>
            </a:bodyPr>
            <a:lstStyle/>
            <a:p>
              <a:r>
                <a:rPr lang="en-US" altLang="zh-CN" sz="2135" b="1" dirty="0">
                  <a:solidFill>
                    <a:schemeClr val="bg1"/>
                  </a:solidFill>
                  <a:latin typeface="微软雅黑" panose="020B0503020204020204" pitchFamily="34" charset="-122"/>
                  <a:ea typeface="微软雅黑" panose="020B0503020204020204" pitchFamily="34" charset="-122"/>
                </a:rPr>
                <a:t>02</a:t>
              </a:r>
              <a:endParaRPr lang="zh-CN" altLang="en-US" sz="2135" b="1" dirty="0">
                <a:solidFill>
                  <a:schemeClr val="bg1"/>
                </a:solidFill>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1520528" y="5454474"/>
            <a:ext cx="672074" cy="672075"/>
            <a:chOff x="2769119" y="3325028"/>
            <a:chExt cx="504056" cy="504056"/>
          </a:xfrm>
          <a:solidFill>
            <a:schemeClr val="accent2"/>
          </a:solidFill>
        </p:grpSpPr>
        <p:sp>
          <p:nvSpPr>
            <p:cNvPr id="42" name="椭圆 41"/>
            <p:cNvSpPr/>
            <p:nvPr/>
          </p:nvSpPr>
          <p:spPr>
            <a:xfrm>
              <a:off x="2769119" y="3325028"/>
              <a:ext cx="504056" cy="504056"/>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43" name="TextBox 72"/>
            <p:cNvSpPr txBox="1"/>
            <p:nvPr/>
          </p:nvSpPr>
          <p:spPr>
            <a:xfrm>
              <a:off x="2808589" y="3407779"/>
              <a:ext cx="390973" cy="315423"/>
            </a:xfrm>
            <a:prstGeom prst="rect">
              <a:avLst/>
            </a:prstGeom>
            <a:grpFill/>
          </p:spPr>
          <p:txBody>
            <a:bodyPr wrap="none" rtlCol="0">
              <a:spAutoFit/>
            </a:bodyPr>
            <a:lstStyle/>
            <a:p>
              <a:r>
                <a:rPr lang="en-US" altLang="zh-CN" sz="2135" b="1" dirty="0">
                  <a:solidFill>
                    <a:schemeClr val="bg1"/>
                  </a:solidFill>
                  <a:latin typeface="微软雅黑" panose="020B0503020204020204" pitchFamily="34" charset="-122"/>
                  <a:ea typeface="微软雅黑" panose="020B0503020204020204" pitchFamily="34" charset="-122"/>
                </a:rPr>
                <a:t>03</a:t>
              </a:r>
              <a:endParaRPr lang="zh-CN" altLang="en-US" sz="2135" b="1" dirty="0">
                <a:solidFill>
                  <a:schemeClr val="bg1"/>
                </a:solidFill>
                <a:latin typeface="微软雅黑" panose="020B0503020204020204" pitchFamily="34" charset="-122"/>
                <a:ea typeface="微软雅黑" panose="020B0503020204020204" pitchFamily="34" charset="-122"/>
              </a:endParaRPr>
            </a:p>
          </p:txBody>
        </p:sp>
      </p:grpSp>
      <p:sp>
        <p:nvSpPr>
          <p:cNvPr id="44" name="TextBox 82"/>
          <p:cNvSpPr txBox="1"/>
          <p:nvPr/>
        </p:nvSpPr>
        <p:spPr>
          <a:xfrm>
            <a:off x="2439925" y="2396871"/>
            <a:ext cx="2298067" cy="45134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zh-CN" altLang="en-US" sz="2935" dirty="0">
                <a:solidFill>
                  <a:schemeClr val="bg1"/>
                </a:solidFill>
              </a:rPr>
              <a:t>发展方向一</a:t>
            </a:r>
            <a:endParaRPr lang="zh-CN" altLang="en-US" sz="2935" dirty="0">
              <a:solidFill>
                <a:schemeClr val="bg1"/>
              </a:solidFill>
            </a:endParaRPr>
          </a:p>
        </p:txBody>
      </p:sp>
      <p:sp>
        <p:nvSpPr>
          <p:cNvPr id="45" name="TextBox 83"/>
          <p:cNvSpPr txBox="1"/>
          <p:nvPr/>
        </p:nvSpPr>
        <p:spPr>
          <a:xfrm>
            <a:off x="2439925" y="3922752"/>
            <a:ext cx="2298067" cy="45134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zh-CN" altLang="en-US" sz="2935" dirty="0">
                <a:solidFill>
                  <a:schemeClr val="bg1"/>
                </a:solidFill>
              </a:rPr>
              <a:t>发展方向二</a:t>
            </a:r>
            <a:endParaRPr lang="zh-CN" altLang="en-US" sz="2935" dirty="0">
              <a:solidFill>
                <a:schemeClr val="bg1"/>
              </a:solidFill>
            </a:endParaRPr>
          </a:p>
        </p:txBody>
      </p:sp>
      <p:sp>
        <p:nvSpPr>
          <p:cNvPr id="46" name="TextBox 84"/>
          <p:cNvSpPr txBox="1"/>
          <p:nvPr/>
        </p:nvSpPr>
        <p:spPr>
          <a:xfrm>
            <a:off x="2439925" y="5564808"/>
            <a:ext cx="2298067" cy="45134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zh-CN" altLang="en-US" sz="2935" dirty="0">
                <a:solidFill>
                  <a:schemeClr val="bg1"/>
                </a:solidFill>
              </a:rPr>
              <a:t>发展方向三</a:t>
            </a:r>
            <a:endParaRPr lang="zh-CN" altLang="en-US" sz="2935" dirty="0">
              <a:solidFill>
                <a:schemeClr val="bg1"/>
              </a:solidFill>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2" name="矩形 1"/>
          <p:cNvSpPr/>
          <p:nvPr>
            <p:custDataLst>
              <p:tags r:id="rId2"/>
            </p:custDataLst>
          </p:nvPr>
        </p:nvSpPr>
        <p:spPr>
          <a:xfrm>
            <a:off x="10003249"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3" name="TextBox 6"/>
          <p:cNvSpPr txBox="1"/>
          <p:nvPr>
            <p:custDataLst>
              <p:tags r:id="rId3"/>
            </p:custDataLst>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TextBox 7"/>
          <p:cNvSpPr txBox="1"/>
          <p:nvPr>
            <p:custDataLst>
              <p:tags r:id="rId4"/>
            </p:custDataLst>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 name="TextBox 9"/>
          <p:cNvSpPr txBox="1"/>
          <p:nvPr>
            <p:custDataLst>
              <p:tags r:id="rId5"/>
            </p:custDataLst>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模型</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训练</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TextBox 10"/>
          <p:cNvSpPr txBox="1"/>
          <p:nvPr>
            <p:custDataLst>
              <p:tags r:id="rId6"/>
            </p:custDataLst>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模型</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评估</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7" name="TextBox 11"/>
          <p:cNvSpPr txBox="1"/>
          <p:nvPr>
            <p:custDataLst>
              <p:tags r:id="rId7"/>
            </p:custDataLst>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论文总结</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8" name="直接连接符 7"/>
          <p:cNvCxnSpPr/>
          <p:nvPr>
            <p:custDataLst>
              <p:tags r:id="rId8"/>
            </p:custDataLst>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custDataLst>
              <p:tags r:id="rId9"/>
            </p:custDataLst>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custDataLst>
              <p:tags r:id="rId10"/>
            </p:custDataLst>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custDataLst>
              <p:tags r:id="rId11"/>
            </p:custDataLst>
          </p:nvPr>
        </p:nvCxnSpPr>
        <p:spPr>
          <a:xfrm>
            <a:off x="8337248" y="313246"/>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bldLst>
      <p:bldP spid="35" grpId="0"/>
      <p:bldP spid="18" grpId="0" animBg="1"/>
      <p:bldP spid="20" grpId="0"/>
      <p:bldP spid="21" grpId="0"/>
      <p:bldP spid="23" grpId="0"/>
      <p:bldP spid="25" grpId="0" animBg="1"/>
      <p:bldP spid="37" grpId="0" animBg="1"/>
      <p:bldP spid="44" grpId="0"/>
      <p:bldP spid="45" grpId="0"/>
      <p:bldP spid="46" grpId="0"/>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p:nvPr/>
        </p:nvSpPr>
        <p:spPr>
          <a:xfrm>
            <a:off x="4093771" y="5644929"/>
            <a:ext cx="1959610" cy="397510"/>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r>
              <a:rPr lang="zh-CN" altLang="en-US" b="1" dirty="0">
                <a:solidFill>
                  <a:schemeClr val="accent1"/>
                </a:solidFill>
                <a:latin typeface="微软雅黑" panose="020B0503020204020204" pitchFamily="34" charset="-122"/>
                <a:ea typeface="微软雅黑" panose="020B0503020204020204" pitchFamily="34" charset="-122"/>
              </a:rPr>
              <a:t>汇报人</a:t>
            </a:r>
            <a:r>
              <a:rPr lang="zh-CN" altLang="en-US" dirty="0">
                <a:solidFill>
                  <a:schemeClr val="accent1"/>
                </a:solidFill>
                <a:latin typeface="微软雅黑" panose="020B0503020204020204" pitchFamily="34" charset="-122"/>
                <a:ea typeface="微软雅黑" panose="020B0503020204020204" pitchFamily="34" charset="-122"/>
              </a:rPr>
              <a:t>：黄梓</a:t>
            </a:r>
            <a:r>
              <a:rPr lang="zh-CN" altLang="en-US" dirty="0">
                <a:solidFill>
                  <a:schemeClr val="accent1"/>
                </a:solidFill>
                <a:latin typeface="微软雅黑" panose="020B0503020204020204" pitchFamily="34" charset="-122"/>
                <a:ea typeface="微软雅黑" panose="020B0503020204020204" pitchFamily="34" charset="-122"/>
              </a:rPr>
              <a:t>航</a:t>
            </a:r>
            <a:endParaRPr lang="zh-CN" altLang="en-US" dirty="0">
              <a:solidFill>
                <a:schemeClr val="accent1"/>
              </a:solidFill>
              <a:latin typeface="微软雅黑" panose="020B0503020204020204" pitchFamily="34" charset="-122"/>
              <a:ea typeface="微软雅黑" panose="020B0503020204020204" pitchFamily="34" charset="-122"/>
            </a:endParaRPr>
          </a:p>
        </p:txBody>
      </p:sp>
      <p:sp>
        <p:nvSpPr>
          <p:cNvPr id="14" name="TextBox 7"/>
          <p:cNvSpPr txBox="1"/>
          <p:nvPr/>
        </p:nvSpPr>
        <p:spPr>
          <a:xfrm>
            <a:off x="7059705" y="5644929"/>
            <a:ext cx="1959610" cy="397510"/>
          </a:xfrm>
          <a:prstGeom prst="rect">
            <a:avLst/>
          </a:prstGeom>
          <a:noFill/>
        </p:spPr>
        <p:txBody>
          <a:bodyPr wrap="none" lIns="91416" tIns="45708" rIns="91416" bIns="45708" rtlCol="0">
            <a:spAutoFit/>
          </a:bodyPr>
          <a:lstStyle/>
          <a:p>
            <a:pPr algn="l"/>
            <a:r>
              <a:rPr lang="zh-CN" altLang="en-US" sz="2000" b="1" dirty="0">
                <a:solidFill>
                  <a:schemeClr val="accent1"/>
                </a:solidFill>
                <a:latin typeface="微软雅黑" panose="020B0503020204020204" pitchFamily="34" charset="-122"/>
                <a:ea typeface="微软雅黑" panose="020B0503020204020204" pitchFamily="34" charset="-122"/>
              </a:rPr>
              <a:t>指导老师</a:t>
            </a:r>
            <a:r>
              <a:rPr lang="zh-CN" altLang="en-US" sz="2000" dirty="0" smtClean="0">
                <a:solidFill>
                  <a:schemeClr val="accent1"/>
                </a:solidFill>
                <a:latin typeface="微软雅黑" panose="020B0503020204020204" pitchFamily="34" charset="-122"/>
                <a:ea typeface="微软雅黑" panose="020B0503020204020204" pitchFamily="34" charset="-122"/>
              </a:rPr>
              <a:t>：时</a:t>
            </a:r>
            <a:r>
              <a:rPr lang="zh-CN" altLang="en-US" sz="2000" dirty="0" smtClean="0">
                <a:solidFill>
                  <a:schemeClr val="accent1"/>
                </a:solidFill>
                <a:latin typeface="微软雅黑" panose="020B0503020204020204" pitchFamily="34" charset="-122"/>
                <a:ea typeface="微软雅黑" panose="020B0503020204020204" pitchFamily="34" charset="-122"/>
              </a:rPr>
              <a:t>聪</a:t>
            </a:r>
            <a:endParaRPr lang="zh-CN" altLang="en-US" sz="2000" dirty="0" smtClean="0">
              <a:solidFill>
                <a:schemeClr val="accent1"/>
              </a:solidFill>
              <a:latin typeface="微软雅黑" panose="020B0503020204020204" pitchFamily="34" charset="-122"/>
              <a:ea typeface="微软雅黑" panose="020B0503020204020204" pitchFamily="34" charset="-122"/>
            </a:endParaRPr>
          </a:p>
        </p:txBody>
      </p:sp>
      <p:sp>
        <p:nvSpPr>
          <p:cNvPr id="11" name="Freeform 7"/>
          <p:cNvSpPr>
            <a:spLocks noChangeAspect="1" noEditPoints="1"/>
          </p:cNvSpPr>
          <p:nvPr/>
        </p:nvSpPr>
        <p:spPr bwMode="auto">
          <a:xfrm>
            <a:off x="3587479" y="5611849"/>
            <a:ext cx="462900" cy="466244"/>
          </a:xfrm>
          <a:custGeom>
            <a:avLst/>
            <a:gdLst>
              <a:gd name="T0" fmla="*/ 661 w 904"/>
              <a:gd name="T1" fmla="*/ 461 h 905"/>
              <a:gd name="T2" fmla="*/ 661 w 904"/>
              <a:gd name="T3" fmla="*/ 339 h 905"/>
              <a:gd name="T4" fmla="*/ 605 w 904"/>
              <a:gd name="T5" fmla="*/ 339 h 905"/>
              <a:gd name="T6" fmla="*/ 605 w 904"/>
              <a:gd name="T7" fmla="*/ 461 h 905"/>
              <a:gd name="T8" fmla="*/ 456 w 904"/>
              <a:gd name="T9" fmla="*/ 610 h 905"/>
              <a:gd name="T10" fmla="*/ 453 w 904"/>
              <a:gd name="T11" fmla="*/ 610 h 905"/>
              <a:gd name="T12" fmla="*/ 452 w 904"/>
              <a:gd name="T13" fmla="*/ 610 h 905"/>
              <a:gd name="T14" fmla="*/ 451 w 904"/>
              <a:gd name="T15" fmla="*/ 610 h 905"/>
              <a:gd name="T16" fmla="*/ 448 w 904"/>
              <a:gd name="T17" fmla="*/ 610 h 905"/>
              <a:gd name="T18" fmla="*/ 299 w 904"/>
              <a:gd name="T19" fmla="*/ 461 h 905"/>
              <a:gd name="T20" fmla="*/ 299 w 904"/>
              <a:gd name="T21" fmla="*/ 339 h 905"/>
              <a:gd name="T22" fmla="*/ 244 w 904"/>
              <a:gd name="T23" fmla="*/ 339 h 905"/>
              <a:gd name="T24" fmla="*/ 244 w 904"/>
              <a:gd name="T25" fmla="*/ 461 h 905"/>
              <a:gd name="T26" fmla="*/ 419 w 904"/>
              <a:gd name="T27" fmla="*/ 664 h 905"/>
              <a:gd name="T28" fmla="*/ 419 w 904"/>
              <a:gd name="T29" fmla="*/ 752 h 905"/>
              <a:gd name="T30" fmla="*/ 295 w 904"/>
              <a:gd name="T31" fmla="*/ 787 h 905"/>
              <a:gd name="T32" fmla="*/ 610 w 904"/>
              <a:gd name="T33" fmla="*/ 787 h 905"/>
              <a:gd name="T34" fmla="*/ 484 w 904"/>
              <a:gd name="T35" fmla="*/ 751 h 905"/>
              <a:gd name="T36" fmla="*/ 484 w 904"/>
              <a:gd name="T37" fmla="*/ 664 h 905"/>
              <a:gd name="T38" fmla="*/ 661 w 904"/>
              <a:gd name="T39" fmla="*/ 461 h 905"/>
              <a:gd name="T40" fmla="*/ 450 w 904"/>
              <a:gd name="T41" fmla="*/ 558 h 905"/>
              <a:gd name="T42" fmla="*/ 452 w 904"/>
              <a:gd name="T43" fmla="*/ 558 h 905"/>
              <a:gd name="T44" fmla="*/ 454 w 904"/>
              <a:gd name="T45" fmla="*/ 558 h 905"/>
              <a:gd name="T46" fmla="*/ 554 w 904"/>
              <a:gd name="T47" fmla="*/ 459 h 905"/>
              <a:gd name="T48" fmla="*/ 554 w 904"/>
              <a:gd name="T49" fmla="*/ 218 h 905"/>
              <a:gd name="T50" fmla="*/ 454 w 904"/>
              <a:gd name="T51" fmla="*/ 118 h 905"/>
              <a:gd name="T52" fmla="*/ 452 w 904"/>
              <a:gd name="T53" fmla="*/ 118 h 905"/>
              <a:gd name="T54" fmla="*/ 450 w 904"/>
              <a:gd name="T55" fmla="*/ 118 h 905"/>
              <a:gd name="T56" fmla="*/ 351 w 904"/>
              <a:gd name="T57" fmla="*/ 218 h 905"/>
              <a:gd name="T58" fmla="*/ 351 w 904"/>
              <a:gd name="T59" fmla="*/ 459 h 905"/>
              <a:gd name="T60" fmla="*/ 450 w 904"/>
              <a:gd name="T61" fmla="*/ 558 h 905"/>
              <a:gd name="T62" fmla="*/ 452 w 904"/>
              <a:gd name="T63" fmla="*/ 0 h 905"/>
              <a:gd name="T64" fmla="*/ 904 w 904"/>
              <a:gd name="T65" fmla="*/ 453 h 905"/>
              <a:gd name="T66" fmla="*/ 452 w 904"/>
              <a:gd name="T67" fmla="*/ 905 h 905"/>
              <a:gd name="T68" fmla="*/ 0 w 904"/>
              <a:gd name="T69" fmla="*/ 453 h 905"/>
              <a:gd name="T70" fmla="*/ 452 w 904"/>
              <a:gd name="T71" fmla="*/ 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4" h="905">
                <a:moveTo>
                  <a:pt x="661" y="461"/>
                </a:moveTo>
                <a:lnTo>
                  <a:pt x="661" y="339"/>
                </a:lnTo>
                <a:cubicBezTo>
                  <a:pt x="661" y="304"/>
                  <a:pt x="605" y="304"/>
                  <a:pt x="605" y="339"/>
                </a:cubicBezTo>
                <a:lnTo>
                  <a:pt x="605" y="461"/>
                </a:lnTo>
                <a:cubicBezTo>
                  <a:pt x="605" y="543"/>
                  <a:pt x="538" y="610"/>
                  <a:pt x="456" y="610"/>
                </a:cubicBezTo>
                <a:cubicBezTo>
                  <a:pt x="455" y="610"/>
                  <a:pt x="454" y="610"/>
                  <a:pt x="453" y="610"/>
                </a:cubicBezTo>
                <a:lnTo>
                  <a:pt x="452" y="610"/>
                </a:lnTo>
                <a:lnTo>
                  <a:pt x="451" y="610"/>
                </a:lnTo>
                <a:cubicBezTo>
                  <a:pt x="450" y="610"/>
                  <a:pt x="449" y="610"/>
                  <a:pt x="448" y="610"/>
                </a:cubicBezTo>
                <a:cubicBezTo>
                  <a:pt x="366" y="610"/>
                  <a:pt x="299" y="543"/>
                  <a:pt x="299" y="461"/>
                </a:cubicBezTo>
                <a:lnTo>
                  <a:pt x="299" y="339"/>
                </a:lnTo>
                <a:cubicBezTo>
                  <a:pt x="299" y="304"/>
                  <a:pt x="244" y="304"/>
                  <a:pt x="244" y="339"/>
                </a:cubicBezTo>
                <a:cubicBezTo>
                  <a:pt x="244" y="355"/>
                  <a:pt x="244" y="461"/>
                  <a:pt x="244" y="461"/>
                </a:cubicBezTo>
                <a:cubicBezTo>
                  <a:pt x="244" y="564"/>
                  <a:pt x="320" y="650"/>
                  <a:pt x="419" y="664"/>
                </a:cubicBezTo>
                <a:lnTo>
                  <a:pt x="419" y="752"/>
                </a:lnTo>
                <a:lnTo>
                  <a:pt x="295" y="787"/>
                </a:lnTo>
                <a:lnTo>
                  <a:pt x="610" y="787"/>
                </a:lnTo>
                <a:lnTo>
                  <a:pt x="484" y="751"/>
                </a:lnTo>
                <a:lnTo>
                  <a:pt x="484" y="664"/>
                </a:lnTo>
                <a:cubicBezTo>
                  <a:pt x="584" y="650"/>
                  <a:pt x="661" y="564"/>
                  <a:pt x="661" y="461"/>
                </a:cubicBezTo>
                <a:close/>
                <a:moveTo>
                  <a:pt x="450" y="558"/>
                </a:moveTo>
                <a:cubicBezTo>
                  <a:pt x="451" y="558"/>
                  <a:pt x="451" y="558"/>
                  <a:pt x="452" y="558"/>
                </a:cubicBezTo>
                <a:cubicBezTo>
                  <a:pt x="453" y="558"/>
                  <a:pt x="453" y="558"/>
                  <a:pt x="454" y="558"/>
                </a:cubicBezTo>
                <a:cubicBezTo>
                  <a:pt x="509" y="558"/>
                  <a:pt x="554" y="514"/>
                  <a:pt x="554" y="459"/>
                </a:cubicBezTo>
                <a:lnTo>
                  <a:pt x="554" y="218"/>
                </a:lnTo>
                <a:cubicBezTo>
                  <a:pt x="554" y="163"/>
                  <a:pt x="509" y="118"/>
                  <a:pt x="454" y="118"/>
                </a:cubicBezTo>
                <a:cubicBezTo>
                  <a:pt x="453" y="118"/>
                  <a:pt x="453" y="118"/>
                  <a:pt x="452" y="118"/>
                </a:cubicBezTo>
                <a:cubicBezTo>
                  <a:pt x="452" y="118"/>
                  <a:pt x="451" y="118"/>
                  <a:pt x="450" y="118"/>
                </a:cubicBezTo>
                <a:cubicBezTo>
                  <a:pt x="395" y="118"/>
                  <a:pt x="351" y="163"/>
                  <a:pt x="351" y="218"/>
                </a:cubicBezTo>
                <a:lnTo>
                  <a:pt x="351" y="459"/>
                </a:lnTo>
                <a:cubicBezTo>
                  <a:pt x="351" y="514"/>
                  <a:pt x="395" y="558"/>
                  <a:pt x="450" y="558"/>
                </a:cubicBezTo>
                <a:close/>
                <a:moveTo>
                  <a:pt x="452" y="0"/>
                </a:moveTo>
                <a:cubicBezTo>
                  <a:pt x="702" y="0"/>
                  <a:pt x="904" y="203"/>
                  <a:pt x="904" y="453"/>
                </a:cubicBezTo>
                <a:cubicBezTo>
                  <a:pt x="904" y="702"/>
                  <a:pt x="702" y="905"/>
                  <a:pt x="452" y="905"/>
                </a:cubicBezTo>
                <a:cubicBezTo>
                  <a:pt x="202" y="905"/>
                  <a:pt x="0" y="702"/>
                  <a:pt x="0" y="453"/>
                </a:cubicBezTo>
                <a:cubicBezTo>
                  <a:pt x="0" y="203"/>
                  <a:pt x="202" y="0"/>
                  <a:pt x="452" y="0"/>
                </a:cubicBezTo>
                <a:close/>
              </a:path>
            </a:pathLst>
          </a:custGeom>
          <a:solidFill>
            <a:schemeClr val="accent1"/>
          </a:solidFill>
          <a:ln>
            <a:noFill/>
          </a:ln>
        </p:spPr>
        <p:txBody>
          <a:bodyPr vert="horz" wrap="square" lIns="91416" tIns="45708" rIns="91416" bIns="45708" numCol="1" anchor="t" anchorCtr="0" compatLnSpc="1"/>
          <a:lstStyle/>
          <a:p>
            <a:endParaRPr lang="zh-CN" altLang="en-US">
              <a:solidFill>
                <a:srgbClr val="C00000"/>
              </a:solidFill>
              <a:latin typeface="微软雅黑" panose="020B0503020204020204" pitchFamily="34" charset="-122"/>
              <a:ea typeface="微软雅黑" panose="020B0503020204020204" pitchFamily="34" charset="-122"/>
            </a:endParaRPr>
          </a:p>
        </p:txBody>
      </p:sp>
      <p:sp>
        <p:nvSpPr>
          <p:cNvPr id="12" name="Freeform 8"/>
          <p:cNvSpPr>
            <a:spLocks noChangeAspect="1" noEditPoints="1"/>
          </p:cNvSpPr>
          <p:nvPr/>
        </p:nvSpPr>
        <p:spPr bwMode="auto">
          <a:xfrm>
            <a:off x="6581670" y="5611848"/>
            <a:ext cx="464288" cy="466246"/>
          </a:xfrm>
          <a:custGeom>
            <a:avLst/>
            <a:gdLst>
              <a:gd name="T0" fmla="*/ 422 w 422"/>
              <a:gd name="T1" fmla="*/ 211 h 422"/>
              <a:gd name="T2" fmla="*/ 0 w 422"/>
              <a:gd name="T3" fmla="*/ 211 h 422"/>
              <a:gd name="T4" fmla="*/ 340 w 422"/>
              <a:gd name="T5" fmla="*/ 117 h 422"/>
              <a:gd name="T6" fmla="*/ 345 w 422"/>
              <a:gd name="T7" fmla="*/ 123 h 422"/>
              <a:gd name="T8" fmla="*/ 344 w 422"/>
              <a:gd name="T9" fmla="*/ 226 h 422"/>
              <a:gd name="T10" fmla="*/ 340 w 422"/>
              <a:gd name="T11" fmla="*/ 227 h 422"/>
              <a:gd name="T12" fmla="*/ 217 w 422"/>
              <a:gd name="T13" fmla="*/ 226 h 422"/>
              <a:gd name="T14" fmla="*/ 215 w 422"/>
              <a:gd name="T15" fmla="*/ 222 h 422"/>
              <a:gd name="T16" fmla="*/ 286 w 422"/>
              <a:gd name="T17" fmla="*/ 164 h 422"/>
              <a:gd name="T18" fmla="*/ 215 w 422"/>
              <a:gd name="T19" fmla="*/ 171 h 422"/>
              <a:gd name="T20" fmla="*/ 217 w 422"/>
              <a:gd name="T21" fmla="*/ 119 h 422"/>
              <a:gd name="T22" fmla="*/ 220 w 422"/>
              <a:gd name="T23" fmla="*/ 117 h 422"/>
              <a:gd name="T24" fmla="*/ 220 w 422"/>
              <a:gd name="T25" fmla="*/ 96 h 422"/>
              <a:gd name="T26" fmla="*/ 202 w 422"/>
              <a:gd name="T27" fmla="*/ 104 h 422"/>
              <a:gd name="T28" fmla="*/ 194 w 422"/>
              <a:gd name="T29" fmla="*/ 174 h 422"/>
              <a:gd name="T30" fmla="*/ 186 w 422"/>
              <a:gd name="T31" fmla="*/ 166 h 422"/>
              <a:gd name="T32" fmla="*/ 137 w 422"/>
              <a:gd name="T33" fmla="*/ 151 h 422"/>
              <a:gd name="T34" fmla="*/ 54 w 422"/>
              <a:gd name="T35" fmla="*/ 173 h 422"/>
              <a:gd name="T36" fmla="*/ 77 w 422"/>
              <a:gd name="T37" fmla="*/ 243 h 422"/>
              <a:gd name="T38" fmla="*/ 81 w 422"/>
              <a:gd name="T39" fmla="*/ 192 h 422"/>
              <a:gd name="T40" fmla="*/ 81 w 422"/>
              <a:gd name="T41" fmla="*/ 256 h 422"/>
              <a:gd name="T42" fmla="*/ 106 w 422"/>
              <a:gd name="T43" fmla="*/ 350 h 422"/>
              <a:gd name="T44" fmla="*/ 112 w 422"/>
              <a:gd name="T45" fmla="*/ 272 h 422"/>
              <a:gd name="T46" fmla="*/ 137 w 422"/>
              <a:gd name="T47" fmla="*/ 350 h 422"/>
              <a:gd name="T48" fmla="*/ 137 w 422"/>
              <a:gd name="T49" fmla="*/ 256 h 422"/>
              <a:gd name="T50" fmla="*/ 137 w 422"/>
              <a:gd name="T51" fmla="*/ 192 h 422"/>
              <a:gd name="T52" fmla="*/ 162 w 422"/>
              <a:gd name="T53" fmla="*/ 192 h 422"/>
              <a:gd name="T54" fmla="*/ 186 w 422"/>
              <a:gd name="T55" fmla="*/ 185 h 422"/>
              <a:gd name="T56" fmla="*/ 194 w 422"/>
              <a:gd name="T57" fmla="*/ 222 h 422"/>
              <a:gd name="T58" fmla="*/ 202 w 422"/>
              <a:gd name="T59" fmla="*/ 240 h 422"/>
              <a:gd name="T60" fmla="*/ 220 w 422"/>
              <a:gd name="T61" fmla="*/ 248 h 422"/>
              <a:gd name="T62" fmla="*/ 359 w 422"/>
              <a:gd name="T63" fmla="*/ 240 h 422"/>
              <a:gd name="T64" fmla="*/ 366 w 422"/>
              <a:gd name="T65" fmla="*/ 222 h 422"/>
              <a:gd name="T66" fmla="*/ 359 w 422"/>
              <a:gd name="T67" fmla="*/ 104 h 422"/>
              <a:gd name="T68" fmla="*/ 220 w 422"/>
              <a:gd name="T69" fmla="*/ 96 h 422"/>
              <a:gd name="T70" fmla="*/ 344 w 422"/>
              <a:gd name="T71" fmla="*/ 277 h 422"/>
              <a:gd name="T72" fmla="*/ 346 w 422"/>
              <a:gd name="T73" fmla="*/ 351 h 422"/>
              <a:gd name="T74" fmla="*/ 298 w 422"/>
              <a:gd name="T75" fmla="*/ 277 h 422"/>
              <a:gd name="T76" fmla="*/ 250 w 422"/>
              <a:gd name="T77" fmla="*/ 351 h 422"/>
              <a:gd name="T78" fmla="*/ 244 w 422"/>
              <a:gd name="T79" fmla="*/ 277 h 422"/>
              <a:gd name="T80" fmla="*/ 221 w 422"/>
              <a:gd name="T81" fmla="*/ 254 h 422"/>
              <a:gd name="T82" fmla="*/ 109 w 422"/>
              <a:gd name="T83" fmla="*/ 75 h 422"/>
              <a:gd name="T84" fmla="*/ 109 w 422"/>
              <a:gd name="T85" fmla="*/ 146 h 422"/>
              <a:gd name="T86" fmla="*/ 109 w 422"/>
              <a:gd name="T87" fmla="*/ 75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22" h="422">
                <a:moveTo>
                  <a:pt x="211" y="0"/>
                </a:moveTo>
                <a:cubicBezTo>
                  <a:pt x="327" y="0"/>
                  <a:pt x="422" y="94"/>
                  <a:pt x="422" y="211"/>
                </a:cubicBezTo>
                <a:cubicBezTo>
                  <a:pt x="422" y="327"/>
                  <a:pt x="327" y="422"/>
                  <a:pt x="211" y="422"/>
                </a:cubicBezTo>
                <a:cubicBezTo>
                  <a:pt x="94" y="422"/>
                  <a:pt x="0" y="327"/>
                  <a:pt x="0" y="211"/>
                </a:cubicBezTo>
                <a:cubicBezTo>
                  <a:pt x="0" y="94"/>
                  <a:pt x="94" y="0"/>
                  <a:pt x="211" y="0"/>
                </a:cubicBezTo>
                <a:close/>
                <a:moveTo>
                  <a:pt x="340" y="117"/>
                </a:moveTo>
                <a:cubicBezTo>
                  <a:pt x="341" y="117"/>
                  <a:pt x="343" y="118"/>
                  <a:pt x="344" y="119"/>
                </a:cubicBezTo>
                <a:cubicBezTo>
                  <a:pt x="345" y="120"/>
                  <a:pt x="345" y="121"/>
                  <a:pt x="345" y="123"/>
                </a:cubicBezTo>
                <a:lnTo>
                  <a:pt x="345" y="222"/>
                </a:lnTo>
                <a:cubicBezTo>
                  <a:pt x="345" y="223"/>
                  <a:pt x="345" y="225"/>
                  <a:pt x="344" y="226"/>
                </a:cubicBezTo>
                <a:lnTo>
                  <a:pt x="344" y="226"/>
                </a:lnTo>
                <a:cubicBezTo>
                  <a:pt x="343" y="227"/>
                  <a:pt x="341" y="227"/>
                  <a:pt x="340" y="227"/>
                </a:cubicBezTo>
                <a:lnTo>
                  <a:pt x="220" y="227"/>
                </a:lnTo>
                <a:cubicBezTo>
                  <a:pt x="219" y="227"/>
                  <a:pt x="218" y="227"/>
                  <a:pt x="217" y="226"/>
                </a:cubicBezTo>
                <a:lnTo>
                  <a:pt x="217" y="226"/>
                </a:lnTo>
                <a:cubicBezTo>
                  <a:pt x="216" y="225"/>
                  <a:pt x="215" y="223"/>
                  <a:pt x="215" y="222"/>
                </a:cubicBezTo>
                <a:lnTo>
                  <a:pt x="215" y="179"/>
                </a:lnTo>
                <a:lnTo>
                  <a:pt x="286" y="164"/>
                </a:lnTo>
                <a:lnTo>
                  <a:pt x="286" y="162"/>
                </a:lnTo>
                <a:lnTo>
                  <a:pt x="215" y="171"/>
                </a:lnTo>
                <a:lnTo>
                  <a:pt x="215" y="123"/>
                </a:lnTo>
                <a:cubicBezTo>
                  <a:pt x="215" y="121"/>
                  <a:pt x="216" y="120"/>
                  <a:pt x="217" y="119"/>
                </a:cubicBezTo>
                <a:lnTo>
                  <a:pt x="217" y="119"/>
                </a:lnTo>
                <a:cubicBezTo>
                  <a:pt x="218" y="118"/>
                  <a:pt x="219" y="117"/>
                  <a:pt x="220" y="117"/>
                </a:cubicBezTo>
                <a:lnTo>
                  <a:pt x="340" y="117"/>
                </a:lnTo>
                <a:close/>
                <a:moveTo>
                  <a:pt x="220" y="96"/>
                </a:moveTo>
                <a:cubicBezTo>
                  <a:pt x="213" y="96"/>
                  <a:pt x="206" y="99"/>
                  <a:pt x="202" y="104"/>
                </a:cubicBezTo>
                <a:lnTo>
                  <a:pt x="202" y="104"/>
                </a:lnTo>
                <a:cubicBezTo>
                  <a:pt x="197" y="109"/>
                  <a:pt x="194" y="115"/>
                  <a:pt x="194" y="123"/>
                </a:cubicBezTo>
                <a:lnTo>
                  <a:pt x="194" y="174"/>
                </a:lnTo>
                <a:lnTo>
                  <a:pt x="186" y="175"/>
                </a:lnTo>
                <a:lnTo>
                  <a:pt x="186" y="166"/>
                </a:lnTo>
                <a:lnTo>
                  <a:pt x="162" y="166"/>
                </a:lnTo>
                <a:lnTo>
                  <a:pt x="137" y="151"/>
                </a:lnTo>
                <a:lnTo>
                  <a:pt x="77" y="151"/>
                </a:lnTo>
                <a:cubicBezTo>
                  <a:pt x="64" y="151"/>
                  <a:pt x="54" y="161"/>
                  <a:pt x="54" y="173"/>
                </a:cubicBezTo>
                <a:lnTo>
                  <a:pt x="54" y="243"/>
                </a:lnTo>
                <a:lnTo>
                  <a:pt x="77" y="243"/>
                </a:lnTo>
                <a:lnTo>
                  <a:pt x="77" y="192"/>
                </a:lnTo>
                <a:lnTo>
                  <a:pt x="81" y="192"/>
                </a:lnTo>
                <a:lnTo>
                  <a:pt x="81" y="243"/>
                </a:lnTo>
                <a:lnTo>
                  <a:pt x="81" y="256"/>
                </a:lnTo>
                <a:lnTo>
                  <a:pt x="81" y="350"/>
                </a:lnTo>
                <a:lnTo>
                  <a:pt x="106" y="350"/>
                </a:lnTo>
                <a:lnTo>
                  <a:pt x="106" y="272"/>
                </a:lnTo>
                <a:lnTo>
                  <a:pt x="112" y="272"/>
                </a:lnTo>
                <a:lnTo>
                  <a:pt x="112" y="350"/>
                </a:lnTo>
                <a:lnTo>
                  <a:pt x="137" y="350"/>
                </a:lnTo>
                <a:lnTo>
                  <a:pt x="137" y="336"/>
                </a:lnTo>
                <a:lnTo>
                  <a:pt x="137" y="256"/>
                </a:lnTo>
                <a:lnTo>
                  <a:pt x="137" y="243"/>
                </a:lnTo>
                <a:lnTo>
                  <a:pt x="137" y="192"/>
                </a:lnTo>
                <a:lnTo>
                  <a:pt x="137" y="177"/>
                </a:lnTo>
                <a:lnTo>
                  <a:pt x="162" y="192"/>
                </a:lnTo>
                <a:lnTo>
                  <a:pt x="186" y="192"/>
                </a:lnTo>
                <a:lnTo>
                  <a:pt x="186" y="185"/>
                </a:lnTo>
                <a:lnTo>
                  <a:pt x="194" y="184"/>
                </a:lnTo>
                <a:lnTo>
                  <a:pt x="194" y="222"/>
                </a:lnTo>
                <a:cubicBezTo>
                  <a:pt x="194" y="229"/>
                  <a:pt x="197" y="236"/>
                  <a:pt x="202" y="240"/>
                </a:cubicBezTo>
                <a:lnTo>
                  <a:pt x="202" y="240"/>
                </a:lnTo>
                <a:lnTo>
                  <a:pt x="202" y="241"/>
                </a:lnTo>
                <a:cubicBezTo>
                  <a:pt x="207" y="245"/>
                  <a:pt x="213" y="248"/>
                  <a:pt x="220" y="248"/>
                </a:cubicBezTo>
                <a:lnTo>
                  <a:pt x="340" y="248"/>
                </a:lnTo>
                <a:cubicBezTo>
                  <a:pt x="347" y="248"/>
                  <a:pt x="354" y="245"/>
                  <a:pt x="359" y="240"/>
                </a:cubicBezTo>
                <a:lnTo>
                  <a:pt x="359" y="241"/>
                </a:lnTo>
                <a:cubicBezTo>
                  <a:pt x="363" y="236"/>
                  <a:pt x="366" y="229"/>
                  <a:pt x="366" y="222"/>
                </a:cubicBezTo>
                <a:lnTo>
                  <a:pt x="366" y="123"/>
                </a:lnTo>
                <a:cubicBezTo>
                  <a:pt x="366" y="115"/>
                  <a:pt x="363" y="109"/>
                  <a:pt x="359" y="104"/>
                </a:cubicBezTo>
                <a:cubicBezTo>
                  <a:pt x="354" y="99"/>
                  <a:pt x="347" y="96"/>
                  <a:pt x="340" y="96"/>
                </a:cubicBezTo>
                <a:lnTo>
                  <a:pt x="220" y="96"/>
                </a:lnTo>
                <a:close/>
                <a:moveTo>
                  <a:pt x="344" y="254"/>
                </a:moveTo>
                <a:lnTo>
                  <a:pt x="344" y="277"/>
                </a:lnTo>
                <a:lnTo>
                  <a:pt x="325" y="277"/>
                </a:lnTo>
                <a:lnTo>
                  <a:pt x="346" y="351"/>
                </a:lnTo>
                <a:lnTo>
                  <a:pt x="319" y="351"/>
                </a:lnTo>
                <a:lnTo>
                  <a:pt x="298" y="277"/>
                </a:lnTo>
                <a:lnTo>
                  <a:pt x="271" y="277"/>
                </a:lnTo>
                <a:lnTo>
                  <a:pt x="250" y="351"/>
                </a:lnTo>
                <a:lnTo>
                  <a:pt x="223" y="351"/>
                </a:lnTo>
                <a:lnTo>
                  <a:pt x="244" y="277"/>
                </a:lnTo>
                <a:lnTo>
                  <a:pt x="221" y="277"/>
                </a:lnTo>
                <a:lnTo>
                  <a:pt x="221" y="254"/>
                </a:lnTo>
                <a:lnTo>
                  <a:pt x="344" y="254"/>
                </a:lnTo>
                <a:close/>
                <a:moveTo>
                  <a:pt x="109" y="75"/>
                </a:moveTo>
                <a:cubicBezTo>
                  <a:pt x="129" y="75"/>
                  <a:pt x="145" y="91"/>
                  <a:pt x="145" y="111"/>
                </a:cubicBezTo>
                <a:cubicBezTo>
                  <a:pt x="145" y="130"/>
                  <a:pt x="129" y="146"/>
                  <a:pt x="109" y="146"/>
                </a:cubicBezTo>
                <a:cubicBezTo>
                  <a:pt x="90" y="146"/>
                  <a:pt x="74" y="130"/>
                  <a:pt x="74" y="111"/>
                </a:cubicBezTo>
                <a:cubicBezTo>
                  <a:pt x="74" y="91"/>
                  <a:pt x="90" y="75"/>
                  <a:pt x="109" y="75"/>
                </a:cubicBezTo>
                <a:close/>
              </a:path>
            </a:pathLst>
          </a:custGeom>
          <a:solidFill>
            <a:schemeClr val="accent1"/>
          </a:solidFill>
          <a:ln>
            <a:noFill/>
          </a:ln>
        </p:spPr>
        <p:txBody>
          <a:bodyPr vert="horz" wrap="square" lIns="91416" tIns="45708" rIns="91416" bIns="45708" numCol="1" anchor="t" anchorCtr="0" compatLnSpc="1"/>
          <a:lstStyle/>
          <a:p>
            <a:endParaRPr lang="zh-CN" altLang="en-US" sz="2800">
              <a:solidFill>
                <a:srgbClr val="C00000"/>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2716413" y="2729511"/>
            <a:ext cx="6759174" cy="1015663"/>
          </a:xfrm>
          <a:prstGeom prst="rect">
            <a:avLst/>
          </a:prstGeom>
          <a:noFill/>
        </p:spPr>
        <p:txBody>
          <a:bodyPr wrap="square" rtlCol="0">
            <a:spAutoFit/>
          </a:bodyPr>
          <a:lstStyle/>
          <a:p>
            <a:pPr algn="dist"/>
            <a:r>
              <a:rPr lang="zh-CN" altLang="en-US" sz="6000" b="1" dirty="0">
                <a:solidFill>
                  <a:schemeClr val="bg1">
                    <a:lumMod val="95000"/>
                  </a:schemeClr>
                </a:solidFill>
                <a:latin typeface="微软雅黑" panose="020B0503020204020204" pitchFamily="34" charset="-122"/>
                <a:ea typeface="微软雅黑" panose="020B0503020204020204" pitchFamily="34" charset="-122"/>
              </a:rPr>
              <a:t>谢谢各位老师指正</a:t>
            </a:r>
            <a:endParaRPr lang="zh-CN" altLang="en-US" sz="60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20" name="TextBox 10"/>
          <p:cNvSpPr txBox="1"/>
          <p:nvPr/>
        </p:nvSpPr>
        <p:spPr>
          <a:xfrm>
            <a:off x="2565806" y="3990096"/>
            <a:ext cx="7060388" cy="523196"/>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bg1">
                    <a:lumMod val="95000"/>
                  </a:schemeClr>
                </a:solidFill>
              </a:rPr>
              <a:t>中山</a:t>
            </a:r>
            <a:r>
              <a:rPr lang="zh-CN" altLang="en-US" sz="2800" dirty="0">
                <a:solidFill>
                  <a:schemeClr val="bg1">
                    <a:lumMod val="95000"/>
                  </a:schemeClr>
                </a:solidFill>
                <a:latin typeface="微软雅黑" panose="020B0503020204020204" pitchFamily="34" charset="-122"/>
                <a:ea typeface="微软雅黑" panose="020B0503020204020204" pitchFamily="34" charset="-122"/>
              </a:rPr>
              <a:t>大学信息工程学院</a:t>
            </a:r>
            <a:endParaRPr lang="en-US" altLang="zh-CN" sz="2800" dirty="0">
              <a:solidFill>
                <a:schemeClr val="bg1">
                  <a:lumMod val="95000"/>
                </a:schemeClr>
              </a:solidFill>
              <a:latin typeface="微软雅黑" panose="020B0503020204020204" pitchFamily="34" charset="-122"/>
              <a:ea typeface="微软雅黑" panose="020B0503020204020204" pitchFamily="34" charset="-122"/>
            </a:endParaRPr>
          </a:p>
        </p:txBody>
      </p:sp>
      <p:pic>
        <p:nvPicPr>
          <p:cNvPr id="19" name="图片 1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339399" y="582805"/>
            <a:ext cx="3513203" cy="1605599"/>
          </a:xfrm>
          <a:prstGeom prst="rect">
            <a:avLst/>
          </a:prstGeom>
        </p:spPr>
      </p:pic>
      <p:pic>
        <p:nvPicPr>
          <p:cNvPr id="15" name="图片 14"/>
          <p:cNvPicPr>
            <a:picLocks noChangeAspect="1"/>
          </p:cNvPicPr>
          <p:nvPr/>
        </p:nvPicPr>
        <p:blipFill rotWithShape="1">
          <a:blip r:embed="rId2">
            <a:extLst>
              <a:ext uri="{28A0092B-C50C-407E-A947-70E740481C1C}">
                <a14:useLocalDpi xmlns:a14="http://schemas.microsoft.com/office/drawing/2010/main" val="0"/>
              </a:ext>
            </a:extLst>
          </a:blip>
          <a:srcRect t="21604" b="46967"/>
          <a:stretch>
            <a:fillRect/>
          </a:stretch>
        </p:blipFill>
        <p:spPr>
          <a:xfrm>
            <a:off x="-8648" y="2196316"/>
            <a:ext cx="12209296" cy="2877923"/>
          </a:xfrm>
          <a:prstGeom prst="rect">
            <a:avLst/>
          </a:prstGeom>
        </p:spPr>
      </p:pic>
      <p:sp>
        <p:nvSpPr>
          <p:cNvPr id="21" name="矩形 20"/>
          <p:cNvSpPr/>
          <p:nvPr/>
        </p:nvSpPr>
        <p:spPr>
          <a:xfrm>
            <a:off x="8648" y="2188404"/>
            <a:ext cx="12192000" cy="2877922"/>
          </a:xfrm>
          <a:prstGeom prst="rect">
            <a:avLst/>
          </a:prstGeom>
          <a:gradFill>
            <a:gsLst>
              <a:gs pos="0">
                <a:srgbClr val="014723"/>
              </a:gs>
              <a:gs pos="59000">
                <a:srgbClr val="014723">
                  <a:alpha val="6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1879478" y="2881911"/>
            <a:ext cx="8433044" cy="1015663"/>
          </a:xfrm>
          <a:prstGeom prst="rect">
            <a:avLst/>
          </a:prstGeom>
          <a:noFill/>
        </p:spPr>
        <p:txBody>
          <a:bodyPr wrap="square" rtlCol="0">
            <a:spAutoFit/>
          </a:bodyPr>
          <a:lstStyle/>
          <a:p>
            <a:pPr algn="dist"/>
            <a:r>
              <a:rPr lang="zh-CN" altLang="en-US" sz="6000" b="1" dirty="0">
                <a:solidFill>
                  <a:schemeClr val="bg1">
                    <a:lumMod val="95000"/>
                  </a:schemeClr>
                </a:solidFill>
                <a:latin typeface="微软雅黑" panose="020B0503020204020204" pitchFamily="34" charset="-122"/>
                <a:ea typeface="微软雅黑" panose="020B0503020204020204" pitchFamily="34" charset="-122"/>
              </a:rPr>
              <a:t>谢谢各位老师指正</a:t>
            </a:r>
            <a:endParaRPr lang="zh-CN" altLang="en-US" sz="60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23" name="TextBox 10"/>
          <p:cNvSpPr txBox="1"/>
          <p:nvPr/>
        </p:nvSpPr>
        <p:spPr>
          <a:xfrm>
            <a:off x="2718206" y="4142496"/>
            <a:ext cx="7060388" cy="520700"/>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bg1">
                    <a:lumMod val="95000"/>
                  </a:schemeClr>
                </a:solidFill>
                <a:latin typeface="微软雅黑" panose="020B0503020204020204" pitchFamily="34" charset="-122"/>
                <a:ea typeface="微软雅黑" panose="020B0503020204020204" pitchFamily="34" charset="-122"/>
              </a:rPr>
              <a:t>中山大学数学学院（</a:t>
            </a:r>
            <a:r>
              <a:rPr lang="zh-CN" altLang="en-US" sz="2800" dirty="0">
                <a:solidFill>
                  <a:schemeClr val="bg1">
                    <a:lumMod val="95000"/>
                  </a:schemeClr>
                </a:solidFill>
                <a:latin typeface="微软雅黑" panose="020B0503020204020204" pitchFamily="34" charset="-122"/>
                <a:ea typeface="微软雅黑" panose="020B0503020204020204" pitchFamily="34" charset="-122"/>
              </a:rPr>
              <a:t>珠海）</a:t>
            </a:r>
            <a:endParaRPr lang="zh-CN" altLang="en-US" sz="2800" dirty="0">
              <a:solidFill>
                <a:schemeClr val="bg1">
                  <a:lumMod val="9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bldLst>
      <p:bldP spid="13" grpId="0"/>
      <p:bldP spid="14" grpId="0"/>
      <p:bldP spid="11" grpId="0" animBg="1"/>
      <p:bldP spid="12" grpId="0" animBg="1"/>
      <p:bldP spid="18" grpId="0"/>
      <p:bldP spid="20" grpId="0"/>
      <p:bldP spid="21" grpId="0" animBg="1"/>
      <p:bldP spid="22" grpId="0"/>
      <p:bldP spid="2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圆角矩形 16"/>
          <p:cNvSpPr/>
          <p:nvPr/>
        </p:nvSpPr>
        <p:spPr>
          <a:xfrm>
            <a:off x="-1791046" y="1892300"/>
            <a:ext cx="5651845" cy="30734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C3300"/>
              </a:solidFill>
            </a:endParaRPr>
          </a:p>
        </p:txBody>
      </p:sp>
      <p:sp>
        <p:nvSpPr>
          <p:cNvPr id="2" name="圆角矩形 1"/>
          <p:cNvSpPr/>
          <p:nvPr/>
        </p:nvSpPr>
        <p:spPr>
          <a:xfrm>
            <a:off x="-1556426" y="1998319"/>
            <a:ext cx="5261917" cy="2861362"/>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5642044" y="1204577"/>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01</a:t>
            </a:r>
            <a:endParaRPr lang="zh-CN" altLang="en-US" b="1" dirty="0"/>
          </a:p>
        </p:txBody>
      </p:sp>
      <p:sp>
        <p:nvSpPr>
          <p:cNvPr id="6" name="圆角矩形 5"/>
          <p:cNvSpPr/>
          <p:nvPr/>
        </p:nvSpPr>
        <p:spPr>
          <a:xfrm>
            <a:off x="5642044" y="2172502"/>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02</a:t>
            </a:r>
            <a:endParaRPr lang="zh-CN" altLang="en-US" b="1" dirty="0"/>
          </a:p>
        </p:txBody>
      </p:sp>
      <p:sp>
        <p:nvSpPr>
          <p:cNvPr id="7" name="圆角矩形 6"/>
          <p:cNvSpPr/>
          <p:nvPr/>
        </p:nvSpPr>
        <p:spPr>
          <a:xfrm>
            <a:off x="5642044" y="3140427"/>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03</a:t>
            </a:r>
            <a:endParaRPr lang="zh-CN" altLang="en-US" b="1" dirty="0"/>
          </a:p>
        </p:txBody>
      </p:sp>
      <p:sp>
        <p:nvSpPr>
          <p:cNvPr id="8" name="圆角矩形 7"/>
          <p:cNvSpPr/>
          <p:nvPr/>
        </p:nvSpPr>
        <p:spPr>
          <a:xfrm>
            <a:off x="5642044" y="4108352"/>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04</a:t>
            </a:r>
            <a:endParaRPr lang="zh-CN" altLang="en-US" b="1" dirty="0"/>
          </a:p>
        </p:txBody>
      </p:sp>
      <p:sp>
        <p:nvSpPr>
          <p:cNvPr id="9" name="圆角矩形 8"/>
          <p:cNvSpPr/>
          <p:nvPr/>
        </p:nvSpPr>
        <p:spPr>
          <a:xfrm>
            <a:off x="5642044" y="5076279"/>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05</a:t>
            </a:r>
            <a:endParaRPr lang="zh-CN" altLang="en-US" b="1" dirty="0"/>
          </a:p>
        </p:txBody>
      </p:sp>
      <p:sp>
        <p:nvSpPr>
          <p:cNvPr id="59" name="圆角矩形 58"/>
          <p:cNvSpPr/>
          <p:nvPr/>
        </p:nvSpPr>
        <p:spPr>
          <a:xfrm>
            <a:off x="6746944" y="1204577"/>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绪论背景</a:t>
            </a:r>
            <a:endParaRPr lang="zh-CN" altLang="en-US" sz="2000" b="1" dirty="0"/>
          </a:p>
        </p:txBody>
      </p:sp>
      <p:sp>
        <p:nvSpPr>
          <p:cNvPr id="60" name="圆角矩形 59"/>
          <p:cNvSpPr/>
          <p:nvPr/>
        </p:nvSpPr>
        <p:spPr>
          <a:xfrm>
            <a:off x="6746944" y="2172502"/>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训练数据</a:t>
            </a:r>
            <a:r>
              <a:rPr lang="zh-CN" altLang="en-US" sz="2000" b="1" dirty="0"/>
              <a:t>集的生成</a:t>
            </a:r>
            <a:endParaRPr lang="zh-CN" altLang="en-US" sz="2000" b="1" dirty="0"/>
          </a:p>
        </p:txBody>
      </p:sp>
      <p:sp>
        <p:nvSpPr>
          <p:cNvPr id="61" name="圆角矩形 60"/>
          <p:cNvSpPr/>
          <p:nvPr/>
        </p:nvSpPr>
        <p:spPr>
          <a:xfrm>
            <a:off x="6746944" y="3140427"/>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模型的搭建与训练</a:t>
            </a:r>
            <a:endParaRPr lang="zh-CN" altLang="en-US" sz="2000" b="1" dirty="0"/>
          </a:p>
        </p:txBody>
      </p:sp>
      <p:sp>
        <p:nvSpPr>
          <p:cNvPr id="62" name="圆角矩形 61"/>
          <p:cNvSpPr/>
          <p:nvPr/>
        </p:nvSpPr>
        <p:spPr>
          <a:xfrm>
            <a:off x="6746944" y="4108352"/>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模型的分析与评估</a:t>
            </a:r>
            <a:endParaRPr lang="zh-CN" altLang="en-US" sz="2000" b="1" dirty="0"/>
          </a:p>
        </p:txBody>
      </p:sp>
      <p:sp>
        <p:nvSpPr>
          <p:cNvPr id="63" name="圆角矩形 62"/>
          <p:cNvSpPr/>
          <p:nvPr/>
        </p:nvSpPr>
        <p:spPr>
          <a:xfrm>
            <a:off x="6746944" y="5076279"/>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论文总结</a:t>
            </a:r>
            <a:endParaRPr lang="zh-CN" altLang="en-US" sz="2000" b="1" dirty="0"/>
          </a:p>
        </p:txBody>
      </p:sp>
      <p:sp>
        <p:nvSpPr>
          <p:cNvPr id="64" name="TextBox 78"/>
          <p:cNvSpPr txBox="1"/>
          <p:nvPr/>
        </p:nvSpPr>
        <p:spPr>
          <a:xfrm>
            <a:off x="565975" y="3733289"/>
            <a:ext cx="2063385" cy="502766"/>
          </a:xfrm>
          <a:prstGeom prst="rect">
            <a:avLst/>
          </a:prstGeom>
          <a:noFill/>
        </p:spPr>
        <p:txBody>
          <a:bodyPr wrap="none" rtlCol="0">
            <a:spAutoFit/>
          </a:bodyPr>
          <a:lstStyle/>
          <a:p>
            <a:pPr algn="ctr"/>
            <a:r>
              <a:rPr lang="en-US" altLang="zh-CN" sz="2665" b="1" dirty="0">
                <a:solidFill>
                  <a:schemeClr val="bg1"/>
                </a:solidFill>
                <a:latin typeface="Impact MT Std" pitchFamily="34" charset="0"/>
                <a:ea typeface="微软雅黑" panose="020B0503020204020204" pitchFamily="34" charset="-122"/>
              </a:rPr>
              <a:t>CONTENTS</a:t>
            </a:r>
            <a:endParaRPr lang="zh-CN" altLang="en-US" sz="2665" b="1" dirty="0">
              <a:solidFill>
                <a:schemeClr val="bg1"/>
              </a:solidFill>
              <a:latin typeface="Impact MT Std" pitchFamily="34" charset="0"/>
              <a:ea typeface="微软雅黑" panose="020B0503020204020204" pitchFamily="34" charset="-122"/>
            </a:endParaRPr>
          </a:p>
        </p:txBody>
      </p:sp>
      <p:sp>
        <p:nvSpPr>
          <p:cNvPr id="65" name="TextBox 79"/>
          <p:cNvSpPr txBox="1"/>
          <p:nvPr/>
        </p:nvSpPr>
        <p:spPr>
          <a:xfrm>
            <a:off x="641317" y="2677173"/>
            <a:ext cx="1912703" cy="995209"/>
          </a:xfrm>
          <a:prstGeom prst="rect">
            <a:avLst/>
          </a:prstGeom>
          <a:noFill/>
        </p:spPr>
        <p:txBody>
          <a:bodyPr wrap="none" rtlCol="0">
            <a:spAutoFit/>
          </a:bodyPr>
          <a:lstStyle/>
          <a:p>
            <a:pPr algn="ctr"/>
            <a:r>
              <a:rPr lang="zh-CN" altLang="en-US" sz="5865" b="1" dirty="0">
                <a:solidFill>
                  <a:schemeClr val="bg1"/>
                </a:solidFill>
                <a:latin typeface="微软雅黑" panose="020B0503020204020204" pitchFamily="34" charset="-122"/>
                <a:ea typeface="微软雅黑" panose="020B0503020204020204" pitchFamily="34" charset="-122"/>
              </a:rPr>
              <a:t>目 录</a:t>
            </a:r>
            <a:endParaRPr lang="zh-CN" altLang="en-US" sz="5865"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bldLst>
      <p:bldP spid="17" grpId="0" animBg="1"/>
      <p:bldP spid="2" grpId="0" animBg="1"/>
      <p:bldP spid="5" grpId="0" animBg="1"/>
      <p:bldP spid="6" grpId="0" animBg="1"/>
      <p:bldP spid="7" grpId="0" animBg="1"/>
      <p:bldP spid="8" grpId="0" animBg="1"/>
      <p:bldP spid="9" grpId="0" animBg="1"/>
      <p:bldP spid="59" grpId="0" animBg="1"/>
      <p:bldP spid="60" grpId="0" animBg="1"/>
      <p:bldP spid="61" grpId="0" animBg="1"/>
      <p:bldP spid="62" grpId="0" animBg="1"/>
      <p:bldP spid="63" grpId="0" animBg="1"/>
      <p:bldP spid="64" grpId="0"/>
      <p:bldP spid="6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rotWithShape="1">
          <a:blip r:embed="rId1">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3" name="矩形 2"/>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Part.01</a:t>
            </a:r>
            <a:endParaRPr lang="en-US" altLang="zh-CN" sz="2400" dirty="0">
              <a:solidFill>
                <a:schemeClr val="bg1"/>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3327401" y="4789616"/>
            <a:ext cx="5537198" cy="707886"/>
          </a:xfrm>
          <a:prstGeom prst="rect">
            <a:avLst/>
          </a:prstGeom>
          <a:noFill/>
          <a:ln>
            <a:noFill/>
          </a:ln>
        </p:spPr>
        <p:txBody>
          <a:bodyPr wrap="square" rtlCol="0">
            <a:spAutoFit/>
          </a:bodyPr>
          <a:lstStyle/>
          <a:p>
            <a:pPr algn="ctr"/>
            <a:r>
              <a:rPr lang="zh-CN" altLang="en-US" sz="4000" b="1" spc="600" dirty="0">
                <a:solidFill>
                  <a:schemeClr val="accent1"/>
                </a:solidFill>
                <a:latin typeface="微软雅黑" panose="020B0503020204020204" pitchFamily="34" charset="-122"/>
                <a:ea typeface="微软雅黑" panose="020B0503020204020204" pitchFamily="34" charset="-122"/>
              </a:rPr>
              <a:t>绪论背景</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rotWithShape="1">
          <a:blip r:embed="rId2">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cSld>
  <p:clrMapOvr>
    <a:masterClrMapping/>
  </p:clrMapOvr>
  <p:timing>
    <p:tnLst>
      <p:par>
        <p:cTn id="1" dur="indefinite" restart="never" nodeType="tmRoot"/>
      </p:par>
    </p:tnLst>
    <p:bldLst>
      <p:bldP spid="3" grpId="0" animBg="1"/>
      <p:bldP spid="8"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绪论背景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训练</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评估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57860" y="1108710"/>
            <a:ext cx="2644775"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研究问题的</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发现</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3" name="图片 2" descr="img_1_02"/>
          <p:cNvPicPr>
            <a:picLocks noChangeAspect="1"/>
          </p:cNvPicPr>
          <p:nvPr/>
        </p:nvPicPr>
        <p:blipFill>
          <a:blip r:embed="rId2"/>
          <a:stretch>
            <a:fillRect/>
          </a:stretch>
        </p:blipFill>
        <p:spPr>
          <a:xfrm>
            <a:off x="5458460" y="871855"/>
            <a:ext cx="6329680" cy="4220845"/>
          </a:xfrm>
          <a:prstGeom prst="rect">
            <a:avLst/>
          </a:prstGeom>
        </p:spPr>
      </p:pic>
      <p:pic>
        <p:nvPicPr>
          <p:cNvPr id="4" name="图片 3" descr="img_1_03"/>
          <p:cNvPicPr>
            <a:picLocks noChangeAspect="1"/>
          </p:cNvPicPr>
          <p:nvPr/>
        </p:nvPicPr>
        <p:blipFill>
          <a:blip r:embed="rId3"/>
          <a:stretch>
            <a:fillRect/>
          </a:stretch>
        </p:blipFill>
        <p:spPr>
          <a:xfrm>
            <a:off x="5458460" y="5046980"/>
            <a:ext cx="6307455" cy="1719580"/>
          </a:xfrm>
          <a:prstGeom prst="rect">
            <a:avLst/>
          </a:prstGeom>
        </p:spPr>
      </p:pic>
      <p:sp>
        <p:nvSpPr>
          <p:cNvPr id="7" name="学论网-矩形 1"/>
          <p:cNvSpPr/>
          <p:nvPr>
            <p:custDataLst>
              <p:tags r:id="rId4"/>
            </p:custDataLst>
          </p:nvPr>
        </p:nvSpPr>
        <p:spPr>
          <a:xfrm>
            <a:off x="425450" y="1770380"/>
            <a:ext cx="4293870" cy="2258695"/>
          </a:xfrm>
          <a:prstGeom prst="rect">
            <a:avLst/>
          </a:prstGeom>
          <a:noFill/>
          <a:ln w="12700" cap="flat" cmpd="sng" algn="ctr">
            <a:solidFill>
              <a:schemeClr val="accent1"/>
            </a:solidFill>
            <a:prstDash val="sysDot"/>
          </a:ln>
          <a:effectLst/>
        </p:spPr>
        <p:txBody>
          <a:bodyPr rtlCol="0" anchor="ctr"/>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8" name="学论网-www.xuelun.me"/>
          <p:cNvSpPr txBox="1"/>
          <p:nvPr>
            <p:custDataLst>
              <p:tags r:id="rId5"/>
            </p:custDataLst>
          </p:nvPr>
        </p:nvSpPr>
        <p:spPr>
          <a:xfrm>
            <a:off x="716280" y="1867535"/>
            <a:ext cx="3700780" cy="2031365"/>
          </a:xfrm>
          <a:prstGeom prst="rect">
            <a:avLst/>
          </a:prstGeom>
          <a:noFill/>
          <a:ln>
            <a:noFill/>
          </a:ln>
        </p:spPr>
        <p:txBody>
          <a:bodyPr wrap="square" lIns="0" tIns="0" rIns="0" bIns="0" rtlCol="0">
            <a:spAutoFit/>
          </a:bodyPr>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01</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l">
              <a:lnSpc>
                <a:spcPct val="150000"/>
              </a:lnSpc>
            </a:pPr>
            <a:r>
              <a:rPr sz="1600">
                <a:solidFill>
                  <a:schemeClr val="tx1">
                    <a:lumMod val="65000"/>
                    <a:lumOff val="35000"/>
                  </a:schemeClr>
                </a:solidFill>
                <a:latin typeface="微软雅黑" panose="020B0503020204020204" pitchFamily="34" charset="-122"/>
                <a:ea typeface="微软雅黑" panose="020B0503020204020204" pitchFamily="34" charset="-122"/>
              </a:rPr>
              <a:t>在</a:t>
            </a:r>
            <a:r>
              <a:rPr lang="zh-CN" sz="1600">
                <a:solidFill>
                  <a:schemeClr val="tx1">
                    <a:lumMod val="65000"/>
                    <a:lumOff val="35000"/>
                  </a:schemeClr>
                </a:solidFill>
                <a:latin typeface="微软雅黑" panose="020B0503020204020204" pitchFamily="34" charset="-122"/>
                <a:ea typeface="微软雅黑" panose="020B0503020204020204" pitchFamily="34" charset="-122"/>
              </a:rPr>
              <a:t>传统</a:t>
            </a:r>
            <a:r>
              <a:rPr sz="1600">
                <a:solidFill>
                  <a:schemeClr val="tx1">
                    <a:lumMod val="65000"/>
                    <a:lumOff val="35000"/>
                  </a:schemeClr>
                </a:solidFill>
                <a:latin typeface="微软雅黑" panose="020B0503020204020204" pitchFamily="34" charset="-122"/>
                <a:ea typeface="微软雅黑" panose="020B0503020204020204" pitchFamily="34" charset="-122"/>
              </a:rPr>
              <a:t>光声成像重建算法下，重建图像质量与采集数据的传感器数量成正比。而较多的传感器数量往往带来高昂的仪器成本，从而阻碍光声成像技术的普及。</a:t>
            </a:r>
            <a:endParaRPr sz="160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学论网-矩形 1"/>
          <p:cNvSpPr/>
          <p:nvPr>
            <p:custDataLst>
              <p:tags r:id="rId6"/>
            </p:custDataLst>
          </p:nvPr>
        </p:nvSpPr>
        <p:spPr>
          <a:xfrm>
            <a:off x="424815" y="4275455"/>
            <a:ext cx="4293870" cy="2258695"/>
          </a:xfrm>
          <a:prstGeom prst="rect">
            <a:avLst/>
          </a:prstGeom>
          <a:noFill/>
          <a:ln w="12700" cap="flat" cmpd="sng" algn="ctr">
            <a:solidFill>
              <a:schemeClr val="accent1"/>
            </a:solidFill>
            <a:prstDash val="sysDot"/>
          </a:ln>
          <a:effectLst/>
        </p:spPr>
        <p:txBody>
          <a:bodyPr rtlCol="0" anchor="ctr"/>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9" name="学论网-www.xuelun.me"/>
          <p:cNvSpPr txBox="1"/>
          <p:nvPr>
            <p:custDataLst>
              <p:tags r:id="rId7"/>
            </p:custDataLst>
          </p:nvPr>
        </p:nvSpPr>
        <p:spPr>
          <a:xfrm>
            <a:off x="715645" y="4372610"/>
            <a:ext cx="3700780" cy="2031365"/>
          </a:xfrm>
          <a:prstGeom prst="rect">
            <a:avLst/>
          </a:prstGeom>
          <a:noFill/>
          <a:ln>
            <a:noFill/>
          </a:ln>
        </p:spPr>
        <p:txBody>
          <a:bodyPr wrap="square" lIns="0" tIns="0" rIns="0" bIns="0" rtlCol="0">
            <a:spAutoFit/>
          </a:bodyPr>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02</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l">
              <a:lnSpc>
                <a:spcPct val="150000"/>
              </a:lnSpc>
            </a:pPr>
            <a:r>
              <a:rPr sz="1600">
                <a:solidFill>
                  <a:schemeClr val="tx1">
                    <a:lumMod val="65000"/>
                    <a:lumOff val="35000"/>
                  </a:schemeClr>
                </a:solidFill>
                <a:latin typeface="微软雅黑" panose="020B0503020204020204" pitchFamily="34" charset="-122"/>
                <a:ea typeface="微软雅黑" panose="020B0503020204020204" pitchFamily="34" charset="-122"/>
              </a:rPr>
              <a:t>神经网络是一种成本较低的图像优化方案（主要成本在于数据集的搭建及训练）</a:t>
            </a:r>
            <a:r>
              <a:rPr lang="zh-CN" sz="1600">
                <a:solidFill>
                  <a:schemeClr val="tx1">
                    <a:lumMod val="65000"/>
                    <a:lumOff val="35000"/>
                  </a:schemeClr>
                </a:solidFill>
                <a:latin typeface="微软雅黑" panose="020B0503020204020204" pitchFamily="34" charset="-122"/>
                <a:ea typeface="微软雅黑" panose="020B0503020204020204" pitchFamily="34" charset="-122"/>
              </a:rPr>
              <a:t>，</a:t>
            </a:r>
            <a:r>
              <a:rPr sz="1600">
                <a:solidFill>
                  <a:schemeClr val="tx1">
                    <a:lumMod val="65000"/>
                    <a:lumOff val="35000"/>
                  </a:schemeClr>
                </a:solidFill>
                <a:latin typeface="微软雅黑" panose="020B0503020204020204" pitchFamily="34" charset="-122"/>
                <a:ea typeface="微软雅黑" panose="020B0503020204020204" pitchFamily="34" charset="-122"/>
              </a:rPr>
              <a:t>且</a:t>
            </a:r>
            <a:r>
              <a:rPr lang="zh-CN" sz="1600">
                <a:solidFill>
                  <a:schemeClr val="tx1">
                    <a:lumMod val="65000"/>
                    <a:lumOff val="35000"/>
                  </a:schemeClr>
                </a:solidFill>
                <a:latin typeface="微软雅黑" panose="020B0503020204020204" pitchFamily="34" charset="-122"/>
                <a:ea typeface="微软雅黑" panose="020B0503020204020204" pitchFamily="34" charset="-122"/>
              </a:rPr>
              <a:t>具有</a:t>
            </a:r>
            <a:r>
              <a:rPr sz="1600">
                <a:solidFill>
                  <a:schemeClr val="tx1">
                    <a:lumMod val="65000"/>
                    <a:lumOff val="35000"/>
                  </a:schemeClr>
                </a:solidFill>
                <a:latin typeface="微软雅黑" panose="020B0503020204020204" pitchFamily="34" charset="-122"/>
                <a:ea typeface="微软雅黑" panose="020B0503020204020204" pitchFamily="34" charset="-122"/>
              </a:rPr>
              <a:t>高延展性</a:t>
            </a:r>
            <a:r>
              <a:rPr lang="zh-CN" sz="1600">
                <a:solidFill>
                  <a:schemeClr val="tx1">
                    <a:lumMod val="65000"/>
                    <a:lumOff val="35000"/>
                  </a:schemeClr>
                </a:solidFill>
                <a:latin typeface="微软雅黑" panose="020B0503020204020204" pitchFamily="34" charset="-122"/>
                <a:ea typeface="微软雅黑" panose="020B0503020204020204" pitchFamily="34" charset="-122"/>
              </a:rPr>
              <a:t>的特点。因此能</a:t>
            </a:r>
            <a:r>
              <a:rPr sz="1600">
                <a:solidFill>
                  <a:schemeClr val="tx1">
                    <a:lumMod val="65000"/>
                    <a:lumOff val="35000"/>
                  </a:schemeClr>
                </a:solidFill>
                <a:latin typeface="微软雅黑" panose="020B0503020204020204" pitchFamily="34" charset="-122"/>
                <a:ea typeface="微软雅黑" panose="020B0503020204020204" pitchFamily="34" charset="-122"/>
              </a:rPr>
              <a:t>有效控制光声成像的应用成本。</a:t>
            </a:r>
            <a:endParaRPr sz="160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bldLst>
      <p:bldP spid="26" grpId="0"/>
      <p:bldP spid="35" grpId="0"/>
      <p:bldP spid="7" grpId="0" bldLvl="0" animBg="1"/>
      <p:bldP spid="8" grpId="0" animBg="1"/>
      <p:bldP spid="6" grpId="0" bldLvl="0" animBg="1"/>
      <p:bldP spid="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绪论背景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训练</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评估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rot="5400000">
            <a:off x="1169962" y="1592693"/>
            <a:ext cx="2430942" cy="4770866"/>
            <a:chOff x="5287963" y="2346952"/>
            <a:chExt cx="1611313" cy="3162300"/>
          </a:xfrm>
        </p:grpSpPr>
        <p:grpSp>
          <p:nvGrpSpPr>
            <p:cNvPr id="16" name="组合 15"/>
            <p:cNvGrpSpPr/>
            <p:nvPr/>
          </p:nvGrpSpPr>
          <p:grpSpPr>
            <a:xfrm>
              <a:off x="5287963" y="2346952"/>
              <a:ext cx="1611313" cy="1192212"/>
              <a:chOff x="5287963" y="1844676"/>
              <a:chExt cx="1611313" cy="1192212"/>
            </a:xfrm>
          </p:grpSpPr>
          <p:sp>
            <p:nvSpPr>
              <p:cNvPr id="44" name="Line 9"/>
              <p:cNvSpPr>
                <a:spLocks noChangeShapeType="1"/>
              </p:cNvSpPr>
              <p:nvPr/>
            </p:nvSpPr>
            <p:spPr bwMode="auto">
              <a:xfrm flipV="1">
                <a:off x="6091238" y="1844676"/>
                <a:ext cx="0" cy="239713"/>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5" name="Line 10"/>
              <p:cNvSpPr>
                <a:spLocks noChangeShapeType="1"/>
              </p:cNvSpPr>
              <p:nvPr/>
            </p:nvSpPr>
            <p:spPr bwMode="auto">
              <a:xfrm flipV="1">
                <a:off x="6370638" y="1949451"/>
                <a:ext cx="122238" cy="20955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6" name="Line 11"/>
              <p:cNvSpPr>
                <a:spLocks noChangeShapeType="1"/>
              </p:cNvSpPr>
              <p:nvPr/>
            </p:nvSpPr>
            <p:spPr bwMode="auto">
              <a:xfrm flipV="1">
                <a:off x="6573838" y="2239963"/>
                <a:ext cx="211138" cy="122238"/>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7" name="Line 12"/>
              <p:cNvSpPr>
                <a:spLocks noChangeShapeType="1"/>
              </p:cNvSpPr>
              <p:nvPr/>
            </p:nvSpPr>
            <p:spPr bwMode="auto">
              <a:xfrm>
                <a:off x="6646863" y="2638426"/>
                <a:ext cx="252413" cy="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8" name="Line 13"/>
              <p:cNvSpPr>
                <a:spLocks noChangeShapeType="1"/>
              </p:cNvSpPr>
              <p:nvPr/>
            </p:nvSpPr>
            <p:spPr bwMode="auto">
              <a:xfrm>
                <a:off x="6573838" y="2916238"/>
                <a:ext cx="211138" cy="12065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9" name="Line 14"/>
              <p:cNvSpPr>
                <a:spLocks noChangeShapeType="1"/>
              </p:cNvSpPr>
              <p:nvPr/>
            </p:nvSpPr>
            <p:spPr bwMode="auto">
              <a:xfrm flipH="1" flipV="1">
                <a:off x="5689600" y="1949451"/>
                <a:ext cx="122238" cy="20955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0" name="Line 15"/>
              <p:cNvSpPr>
                <a:spLocks noChangeShapeType="1"/>
              </p:cNvSpPr>
              <p:nvPr/>
            </p:nvSpPr>
            <p:spPr bwMode="auto">
              <a:xfrm flipH="1" flipV="1">
                <a:off x="5397500" y="2239963"/>
                <a:ext cx="211138" cy="122238"/>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1" name="Line 16"/>
              <p:cNvSpPr>
                <a:spLocks noChangeShapeType="1"/>
              </p:cNvSpPr>
              <p:nvPr/>
            </p:nvSpPr>
            <p:spPr bwMode="auto">
              <a:xfrm flipH="1">
                <a:off x="5287963" y="2638426"/>
                <a:ext cx="244475" cy="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2" name="Line 17"/>
              <p:cNvSpPr>
                <a:spLocks noChangeShapeType="1"/>
              </p:cNvSpPr>
              <p:nvPr/>
            </p:nvSpPr>
            <p:spPr bwMode="auto">
              <a:xfrm flipH="1">
                <a:off x="5397500" y="2916238"/>
                <a:ext cx="211138" cy="12065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nvGrpSpPr>
            <p:cNvPr id="17" name="组合 16"/>
            <p:cNvGrpSpPr/>
            <p:nvPr/>
          </p:nvGrpSpPr>
          <p:grpSpPr>
            <a:xfrm>
              <a:off x="5686425" y="2720014"/>
              <a:ext cx="809625" cy="1139825"/>
              <a:chOff x="5686425" y="2217738"/>
              <a:chExt cx="809625" cy="1139825"/>
            </a:xfrm>
          </p:grpSpPr>
          <p:sp>
            <p:nvSpPr>
              <p:cNvPr id="37" name="Freeform 5"/>
              <p:cNvSpPr/>
              <p:nvPr/>
            </p:nvSpPr>
            <p:spPr bwMode="auto">
              <a:xfrm>
                <a:off x="6091238" y="2336801"/>
                <a:ext cx="282575" cy="282575"/>
              </a:xfrm>
              <a:custGeom>
                <a:avLst/>
                <a:gdLst>
                  <a:gd name="T0" fmla="*/ 146 w 146"/>
                  <a:gd name="T1" fmla="*/ 147 h 147"/>
                  <a:gd name="T2" fmla="*/ 0 w 146"/>
                  <a:gd name="T3" fmla="*/ 0 h 147"/>
                </a:gdLst>
                <a:ahLst/>
                <a:cxnLst>
                  <a:cxn ang="0">
                    <a:pos x="T0" y="T1"/>
                  </a:cxn>
                  <a:cxn ang="0">
                    <a:pos x="T2" y="T3"/>
                  </a:cxn>
                </a:cxnLst>
                <a:rect l="0" t="0" r="r" b="b"/>
                <a:pathLst>
                  <a:path w="146" h="147">
                    <a:moveTo>
                      <a:pt x="146" y="147"/>
                    </a:moveTo>
                    <a:cubicBezTo>
                      <a:pt x="146" y="66"/>
                      <a:pt x="81" y="0"/>
                      <a:pt x="0" y="0"/>
                    </a:cubicBezTo>
                  </a:path>
                </a:pathLst>
              </a:custGeom>
              <a:noFill/>
              <a:ln w="46038"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8" name="Freeform 6"/>
              <p:cNvSpPr/>
              <p:nvPr/>
            </p:nvSpPr>
            <p:spPr bwMode="auto">
              <a:xfrm>
                <a:off x="6143625" y="2800351"/>
                <a:ext cx="104775" cy="422275"/>
              </a:xfrm>
              <a:custGeom>
                <a:avLst/>
                <a:gdLst>
                  <a:gd name="T0" fmla="*/ 23 w 66"/>
                  <a:gd name="T1" fmla="*/ 266 h 266"/>
                  <a:gd name="T2" fmla="*/ 0 w 66"/>
                  <a:gd name="T3" fmla="*/ 262 h 266"/>
                  <a:gd name="T4" fmla="*/ 44 w 66"/>
                  <a:gd name="T5" fmla="*/ 0 h 266"/>
                  <a:gd name="T6" fmla="*/ 66 w 66"/>
                  <a:gd name="T7" fmla="*/ 4 h 266"/>
                  <a:gd name="T8" fmla="*/ 23 w 66"/>
                  <a:gd name="T9" fmla="*/ 266 h 266"/>
                  <a:gd name="T10" fmla="*/ 23 w 66"/>
                  <a:gd name="T11" fmla="*/ 266 h 266"/>
                </a:gdLst>
                <a:ahLst/>
                <a:cxnLst>
                  <a:cxn ang="0">
                    <a:pos x="T0" y="T1"/>
                  </a:cxn>
                  <a:cxn ang="0">
                    <a:pos x="T2" y="T3"/>
                  </a:cxn>
                  <a:cxn ang="0">
                    <a:pos x="T4" y="T5"/>
                  </a:cxn>
                  <a:cxn ang="0">
                    <a:pos x="T6" y="T7"/>
                  </a:cxn>
                  <a:cxn ang="0">
                    <a:pos x="T8" y="T9"/>
                  </a:cxn>
                  <a:cxn ang="0">
                    <a:pos x="T10" y="T11"/>
                  </a:cxn>
                </a:cxnLst>
                <a:rect l="0" t="0" r="r" b="b"/>
                <a:pathLst>
                  <a:path w="66" h="266">
                    <a:moveTo>
                      <a:pt x="23" y="266"/>
                    </a:moveTo>
                    <a:lnTo>
                      <a:pt x="0" y="262"/>
                    </a:lnTo>
                    <a:lnTo>
                      <a:pt x="44" y="0"/>
                    </a:lnTo>
                    <a:lnTo>
                      <a:pt x="66" y="4"/>
                    </a:lnTo>
                    <a:lnTo>
                      <a:pt x="23" y="266"/>
                    </a:lnTo>
                    <a:lnTo>
                      <a:pt x="23" y="266"/>
                    </a:lnTo>
                    <a:close/>
                  </a:path>
                </a:pathLst>
              </a:custGeom>
              <a:solidFill>
                <a:schemeClr val="accent1"/>
              </a:solidFill>
              <a:ln w="9525">
                <a:solidFill>
                  <a:schemeClr val="accent1"/>
                </a:solidFill>
                <a:round/>
              </a:ln>
            </p:spPr>
            <p:txBody>
              <a:bodyPr vert="horz" wrap="square" lIns="91440" tIns="45720" rIns="91440" bIns="45720" numCol="1" anchor="t" anchorCtr="0" compatLnSpc="1"/>
              <a:lstStyle/>
              <a:p>
                <a:endParaRPr lang="zh-CN" altLang="en-US"/>
              </a:p>
            </p:txBody>
          </p:sp>
          <p:sp>
            <p:nvSpPr>
              <p:cNvPr id="39" name="Freeform 7"/>
              <p:cNvSpPr/>
              <p:nvPr/>
            </p:nvSpPr>
            <p:spPr bwMode="auto">
              <a:xfrm>
                <a:off x="5932488" y="2800351"/>
                <a:ext cx="104775" cy="422275"/>
              </a:xfrm>
              <a:custGeom>
                <a:avLst/>
                <a:gdLst>
                  <a:gd name="T0" fmla="*/ 44 w 66"/>
                  <a:gd name="T1" fmla="*/ 266 h 266"/>
                  <a:gd name="T2" fmla="*/ 0 w 66"/>
                  <a:gd name="T3" fmla="*/ 4 h 266"/>
                  <a:gd name="T4" fmla="*/ 23 w 66"/>
                  <a:gd name="T5" fmla="*/ 0 h 266"/>
                  <a:gd name="T6" fmla="*/ 66 w 66"/>
                  <a:gd name="T7" fmla="*/ 262 h 266"/>
                  <a:gd name="T8" fmla="*/ 44 w 66"/>
                  <a:gd name="T9" fmla="*/ 266 h 266"/>
                  <a:gd name="T10" fmla="*/ 44 w 66"/>
                  <a:gd name="T11" fmla="*/ 266 h 266"/>
                </a:gdLst>
                <a:ahLst/>
                <a:cxnLst>
                  <a:cxn ang="0">
                    <a:pos x="T0" y="T1"/>
                  </a:cxn>
                  <a:cxn ang="0">
                    <a:pos x="T2" y="T3"/>
                  </a:cxn>
                  <a:cxn ang="0">
                    <a:pos x="T4" y="T5"/>
                  </a:cxn>
                  <a:cxn ang="0">
                    <a:pos x="T6" y="T7"/>
                  </a:cxn>
                  <a:cxn ang="0">
                    <a:pos x="T8" y="T9"/>
                  </a:cxn>
                  <a:cxn ang="0">
                    <a:pos x="T10" y="T11"/>
                  </a:cxn>
                </a:cxnLst>
                <a:rect l="0" t="0" r="r" b="b"/>
                <a:pathLst>
                  <a:path w="66" h="266">
                    <a:moveTo>
                      <a:pt x="44" y="266"/>
                    </a:moveTo>
                    <a:lnTo>
                      <a:pt x="0" y="4"/>
                    </a:lnTo>
                    <a:lnTo>
                      <a:pt x="23" y="0"/>
                    </a:lnTo>
                    <a:lnTo>
                      <a:pt x="66" y="262"/>
                    </a:lnTo>
                    <a:lnTo>
                      <a:pt x="44" y="266"/>
                    </a:lnTo>
                    <a:lnTo>
                      <a:pt x="44" y="266"/>
                    </a:lnTo>
                    <a:close/>
                  </a:path>
                </a:pathLst>
              </a:custGeom>
              <a:solidFill>
                <a:schemeClr val="accent1"/>
              </a:solidFill>
              <a:ln w="9525">
                <a:solidFill>
                  <a:schemeClr val="accent1"/>
                </a:solidFill>
                <a:round/>
              </a:ln>
            </p:spPr>
            <p:txBody>
              <a:bodyPr vert="horz" wrap="square" lIns="91440" tIns="45720" rIns="91440" bIns="45720" numCol="1" anchor="t" anchorCtr="0" compatLnSpc="1"/>
              <a:lstStyle/>
              <a:p>
                <a:endParaRPr lang="zh-CN" altLang="en-US"/>
              </a:p>
            </p:txBody>
          </p:sp>
          <p:sp>
            <p:nvSpPr>
              <p:cNvPr id="40" name="Freeform 8"/>
              <p:cNvSpPr/>
              <p:nvPr/>
            </p:nvSpPr>
            <p:spPr bwMode="auto">
              <a:xfrm>
                <a:off x="5959475" y="2801938"/>
                <a:ext cx="269875" cy="58738"/>
              </a:xfrm>
              <a:custGeom>
                <a:avLst/>
                <a:gdLst>
                  <a:gd name="T0" fmla="*/ 139 w 139"/>
                  <a:gd name="T1" fmla="*/ 30 h 30"/>
                  <a:gd name="T2" fmla="*/ 126 w 139"/>
                  <a:gd name="T3" fmla="*/ 17 h 30"/>
                  <a:gd name="T4" fmla="*/ 122 w 139"/>
                  <a:gd name="T5" fmla="*/ 10 h 30"/>
                  <a:gd name="T6" fmla="*/ 118 w 139"/>
                  <a:gd name="T7" fmla="*/ 17 h 30"/>
                  <a:gd name="T8" fmla="*/ 104 w 139"/>
                  <a:gd name="T9" fmla="*/ 30 h 30"/>
                  <a:gd name="T10" fmla="*/ 91 w 139"/>
                  <a:gd name="T11" fmla="*/ 17 h 30"/>
                  <a:gd name="T12" fmla="*/ 87 w 139"/>
                  <a:gd name="T13" fmla="*/ 10 h 30"/>
                  <a:gd name="T14" fmla="*/ 83 w 139"/>
                  <a:gd name="T15" fmla="*/ 17 h 30"/>
                  <a:gd name="T16" fmla="*/ 70 w 139"/>
                  <a:gd name="T17" fmla="*/ 30 h 30"/>
                  <a:gd name="T18" fmla="*/ 57 w 139"/>
                  <a:gd name="T19" fmla="*/ 17 h 30"/>
                  <a:gd name="T20" fmla="*/ 52 w 139"/>
                  <a:gd name="T21" fmla="*/ 10 h 30"/>
                  <a:gd name="T22" fmla="*/ 48 w 139"/>
                  <a:gd name="T23" fmla="*/ 17 h 30"/>
                  <a:gd name="T24" fmla="*/ 35 w 139"/>
                  <a:gd name="T25" fmla="*/ 30 h 30"/>
                  <a:gd name="T26" fmla="*/ 22 w 139"/>
                  <a:gd name="T27" fmla="*/ 17 h 30"/>
                  <a:gd name="T28" fmla="*/ 18 w 139"/>
                  <a:gd name="T29" fmla="*/ 10 h 30"/>
                  <a:gd name="T30" fmla="*/ 13 w 139"/>
                  <a:gd name="T31" fmla="*/ 17 h 30"/>
                  <a:gd name="T32" fmla="*/ 0 w 139"/>
                  <a:gd name="T33" fmla="*/ 30 h 30"/>
                  <a:gd name="T34" fmla="*/ 0 w 139"/>
                  <a:gd name="T35" fmla="*/ 20 h 30"/>
                  <a:gd name="T36" fmla="*/ 4 w 139"/>
                  <a:gd name="T37" fmla="*/ 13 h 30"/>
                  <a:gd name="T38" fmla="*/ 18 w 139"/>
                  <a:gd name="T39" fmla="*/ 0 h 30"/>
                  <a:gd name="T40" fmla="*/ 31 w 139"/>
                  <a:gd name="T41" fmla="*/ 13 h 30"/>
                  <a:gd name="T42" fmla="*/ 35 w 139"/>
                  <a:gd name="T43" fmla="*/ 20 h 30"/>
                  <a:gd name="T44" fmla="*/ 39 w 139"/>
                  <a:gd name="T45" fmla="*/ 13 h 30"/>
                  <a:gd name="T46" fmla="*/ 52 w 139"/>
                  <a:gd name="T47" fmla="*/ 0 h 30"/>
                  <a:gd name="T48" fmla="*/ 65 w 139"/>
                  <a:gd name="T49" fmla="*/ 13 h 30"/>
                  <a:gd name="T50" fmla="*/ 70 w 139"/>
                  <a:gd name="T51" fmla="*/ 20 h 30"/>
                  <a:gd name="T52" fmla="*/ 74 w 139"/>
                  <a:gd name="T53" fmla="*/ 13 h 30"/>
                  <a:gd name="T54" fmla="*/ 87 w 139"/>
                  <a:gd name="T55" fmla="*/ 0 h 30"/>
                  <a:gd name="T56" fmla="*/ 100 w 139"/>
                  <a:gd name="T57" fmla="*/ 13 h 30"/>
                  <a:gd name="T58" fmla="*/ 104 w 139"/>
                  <a:gd name="T59" fmla="*/ 20 h 30"/>
                  <a:gd name="T60" fmla="*/ 109 w 139"/>
                  <a:gd name="T61" fmla="*/ 13 h 30"/>
                  <a:gd name="T62" fmla="*/ 122 w 139"/>
                  <a:gd name="T63" fmla="*/ 0 h 30"/>
                  <a:gd name="T64" fmla="*/ 135 w 139"/>
                  <a:gd name="T65" fmla="*/ 13 h 30"/>
                  <a:gd name="T66" fmla="*/ 139 w 139"/>
                  <a:gd name="T67" fmla="*/ 20 h 30"/>
                  <a:gd name="T68" fmla="*/ 139 w 139"/>
                  <a:gd name="T6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9" h="30">
                    <a:moveTo>
                      <a:pt x="139" y="30"/>
                    </a:moveTo>
                    <a:cubicBezTo>
                      <a:pt x="132" y="30"/>
                      <a:pt x="128" y="22"/>
                      <a:pt x="126" y="17"/>
                    </a:cubicBezTo>
                    <a:cubicBezTo>
                      <a:pt x="125" y="15"/>
                      <a:pt x="123" y="10"/>
                      <a:pt x="122" y="10"/>
                    </a:cubicBezTo>
                    <a:cubicBezTo>
                      <a:pt x="121" y="10"/>
                      <a:pt x="119" y="15"/>
                      <a:pt x="118" y="17"/>
                    </a:cubicBezTo>
                    <a:cubicBezTo>
                      <a:pt x="115" y="22"/>
                      <a:pt x="112" y="30"/>
                      <a:pt x="104" y="30"/>
                    </a:cubicBezTo>
                    <a:cubicBezTo>
                      <a:pt x="97" y="30"/>
                      <a:pt x="94" y="22"/>
                      <a:pt x="91" y="17"/>
                    </a:cubicBezTo>
                    <a:cubicBezTo>
                      <a:pt x="90" y="15"/>
                      <a:pt x="88" y="10"/>
                      <a:pt x="87" y="10"/>
                    </a:cubicBezTo>
                    <a:cubicBezTo>
                      <a:pt x="86" y="10"/>
                      <a:pt x="84" y="15"/>
                      <a:pt x="83" y="17"/>
                    </a:cubicBezTo>
                    <a:cubicBezTo>
                      <a:pt x="80" y="22"/>
                      <a:pt x="77" y="30"/>
                      <a:pt x="70" y="30"/>
                    </a:cubicBezTo>
                    <a:cubicBezTo>
                      <a:pt x="62" y="30"/>
                      <a:pt x="59" y="22"/>
                      <a:pt x="57" y="17"/>
                    </a:cubicBezTo>
                    <a:cubicBezTo>
                      <a:pt x="56" y="15"/>
                      <a:pt x="53" y="10"/>
                      <a:pt x="52" y="10"/>
                    </a:cubicBezTo>
                    <a:cubicBezTo>
                      <a:pt x="51" y="10"/>
                      <a:pt x="49" y="15"/>
                      <a:pt x="48" y="17"/>
                    </a:cubicBezTo>
                    <a:cubicBezTo>
                      <a:pt x="46" y="22"/>
                      <a:pt x="42" y="30"/>
                      <a:pt x="35" y="30"/>
                    </a:cubicBezTo>
                    <a:cubicBezTo>
                      <a:pt x="27" y="30"/>
                      <a:pt x="24" y="22"/>
                      <a:pt x="22" y="17"/>
                    </a:cubicBezTo>
                    <a:cubicBezTo>
                      <a:pt x="21" y="15"/>
                      <a:pt x="19" y="10"/>
                      <a:pt x="18" y="10"/>
                    </a:cubicBezTo>
                    <a:cubicBezTo>
                      <a:pt x="16" y="10"/>
                      <a:pt x="14" y="15"/>
                      <a:pt x="13" y="17"/>
                    </a:cubicBezTo>
                    <a:cubicBezTo>
                      <a:pt x="11" y="22"/>
                      <a:pt x="8" y="30"/>
                      <a:pt x="0" y="30"/>
                    </a:cubicBezTo>
                    <a:cubicBezTo>
                      <a:pt x="0" y="20"/>
                      <a:pt x="0" y="20"/>
                      <a:pt x="0" y="20"/>
                    </a:cubicBezTo>
                    <a:cubicBezTo>
                      <a:pt x="1" y="20"/>
                      <a:pt x="3" y="15"/>
                      <a:pt x="4" y="13"/>
                    </a:cubicBezTo>
                    <a:cubicBezTo>
                      <a:pt x="7" y="8"/>
                      <a:pt x="10" y="0"/>
                      <a:pt x="18" y="0"/>
                    </a:cubicBezTo>
                    <a:cubicBezTo>
                      <a:pt x="25" y="0"/>
                      <a:pt x="28" y="8"/>
                      <a:pt x="31" y="13"/>
                    </a:cubicBezTo>
                    <a:cubicBezTo>
                      <a:pt x="32" y="15"/>
                      <a:pt x="34" y="20"/>
                      <a:pt x="35" y="20"/>
                    </a:cubicBezTo>
                    <a:cubicBezTo>
                      <a:pt x="36" y="20"/>
                      <a:pt x="38" y="15"/>
                      <a:pt x="39" y="13"/>
                    </a:cubicBezTo>
                    <a:cubicBezTo>
                      <a:pt x="42" y="8"/>
                      <a:pt x="45" y="0"/>
                      <a:pt x="52" y="0"/>
                    </a:cubicBezTo>
                    <a:cubicBezTo>
                      <a:pt x="60" y="0"/>
                      <a:pt x="63" y="8"/>
                      <a:pt x="65" y="13"/>
                    </a:cubicBezTo>
                    <a:cubicBezTo>
                      <a:pt x="66" y="15"/>
                      <a:pt x="68" y="20"/>
                      <a:pt x="70" y="20"/>
                    </a:cubicBezTo>
                    <a:cubicBezTo>
                      <a:pt x="71" y="20"/>
                      <a:pt x="73" y="15"/>
                      <a:pt x="74" y="13"/>
                    </a:cubicBezTo>
                    <a:cubicBezTo>
                      <a:pt x="76" y="8"/>
                      <a:pt x="80" y="0"/>
                      <a:pt x="87" y="0"/>
                    </a:cubicBezTo>
                    <a:cubicBezTo>
                      <a:pt x="95" y="0"/>
                      <a:pt x="98" y="8"/>
                      <a:pt x="100" y="13"/>
                    </a:cubicBezTo>
                    <a:cubicBezTo>
                      <a:pt x="101" y="15"/>
                      <a:pt x="103" y="20"/>
                      <a:pt x="104" y="20"/>
                    </a:cubicBezTo>
                    <a:cubicBezTo>
                      <a:pt x="106" y="20"/>
                      <a:pt x="108" y="15"/>
                      <a:pt x="109" y="13"/>
                    </a:cubicBezTo>
                    <a:cubicBezTo>
                      <a:pt x="111" y="8"/>
                      <a:pt x="114" y="0"/>
                      <a:pt x="122" y="0"/>
                    </a:cubicBezTo>
                    <a:cubicBezTo>
                      <a:pt x="129" y="0"/>
                      <a:pt x="132" y="8"/>
                      <a:pt x="135" y="13"/>
                    </a:cubicBezTo>
                    <a:cubicBezTo>
                      <a:pt x="136" y="15"/>
                      <a:pt x="138" y="20"/>
                      <a:pt x="139" y="20"/>
                    </a:cubicBezTo>
                    <a:cubicBezTo>
                      <a:pt x="139" y="30"/>
                      <a:pt x="139" y="30"/>
                      <a:pt x="139" y="30"/>
                    </a:cubicBezTo>
                    <a:close/>
                  </a:path>
                </a:pathLst>
              </a:custGeom>
              <a:solidFill>
                <a:schemeClr val="accent1"/>
              </a:solidFill>
              <a:ln w="9525">
                <a:solidFill>
                  <a:schemeClr val="accent1"/>
                </a:solidFill>
                <a:round/>
              </a:ln>
            </p:spPr>
            <p:txBody>
              <a:bodyPr vert="horz" wrap="square" lIns="91440" tIns="45720" rIns="91440" bIns="45720" numCol="1" anchor="t" anchorCtr="0" compatLnSpc="1"/>
              <a:lstStyle/>
              <a:p>
                <a:endParaRPr lang="zh-CN" altLang="en-US"/>
              </a:p>
            </p:txBody>
          </p:sp>
          <p:sp>
            <p:nvSpPr>
              <p:cNvPr id="41" name="Freeform 18"/>
              <p:cNvSpPr/>
              <p:nvPr/>
            </p:nvSpPr>
            <p:spPr bwMode="auto">
              <a:xfrm>
                <a:off x="5686425" y="2217738"/>
                <a:ext cx="809625" cy="973138"/>
              </a:xfrm>
              <a:custGeom>
                <a:avLst/>
                <a:gdLst>
                  <a:gd name="T0" fmla="*/ 0 w 418"/>
                  <a:gd name="T1" fmla="*/ 209 h 506"/>
                  <a:gd name="T2" fmla="*/ 209 w 418"/>
                  <a:gd name="T3" fmla="*/ 0 h 506"/>
                  <a:gd name="T4" fmla="*/ 418 w 418"/>
                  <a:gd name="T5" fmla="*/ 209 h 506"/>
                  <a:gd name="T6" fmla="*/ 334 w 418"/>
                  <a:gd name="T7" fmla="*/ 414 h 506"/>
                  <a:gd name="T8" fmla="*/ 315 w 418"/>
                  <a:gd name="T9" fmla="*/ 506 h 506"/>
                  <a:gd name="T10" fmla="*/ 224 w 418"/>
                  <a:gd name="T11" fmla="*/ 506 h 506"/>
                  <a:gd name="T12" fmla="*/ 194 w 418"/>
                  <a:gd name="T13" fmla="*/ 506 h 506"/>
                  <a:gd name="T14" fmla="*/ 102 w 418"/>
                  <a:gd name="T15" fmla="*/ 506 h 506"/>
                  <a:gd name="T16" fmla="*/ 83 w 418"/>
                  <a:gd name="T17" fmla="*/ 414 h 506"/>
                  <a:gd name="T18" fmla="*/ 0 w 418"/>
                  <a:gd name="T19" fmla="*/ 209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8" h="506">
                    <a:moveTo>
                      <a:pt x="0" y="209"/>
                    </a:moveTo>
                    <a:cubicBezTo>
                      <a:pt x="0" y="93"/>
                      <a:pt x="93" y="0"/>
                      <a:pt x="209" y="0"/>
                    </a:cubicBezTo>
                    <a:cubicBezTo>
                      <a:pt x="325" y="0"/>
                      <a:pt x="418" y="93"/>
                      <a:pt x="418" y="209"/>
                    </a:cubicBezTo>
                    <a:cubicBezTo>
                      <a:pt x="418" y="216"/>
                      <a:pt x="413" y="312"/>
                      <a:pt x="334" y="414"/>
                    </a:cubicBezTo>
                    <a:cubicBezTo>
                      <a:pt x="311" y="445"/>
                      <a:pt x="315" y="506"/>
                      <a:pt x="315" y="506"/>
                    </a:cubicBezTo>
                    <a:cubicBezTo>
                      <a:pt x="283" y="506"/>
                      <a:pt x="256" y="506"/>
                      <a:pt x="224" y="506"/>
                    </a:cubicBezTo>
                    <a:cubicBezTo>
                      <a:pt x="214" y="506"/>
                      <a:pt x="204" y="506"/>
                      <a:pt x="194" y="506"/>
                    </a:cubicBezTo>
                    <a:cubicBezTo>
                      <a:pt x="162" y="506"/>
                      <a:pt x="134" y="506"/>
                      <a:pt x="102" y="506"/>
                    </a:cubicBezTo>
                    <a:cubicBezTo>
                      <a:pt x="102" y="506"/>
                      <a:pt x="106" y="445"/>
                      <a:pt x="83" y="414"/>
                    </a:cubicBezTo>
                    <a:cubicBezTo>
                      <a:pt x="5" y="312"/>
                      <a:pt x="0" y="216"/>
                      <a:pt x="0" y="209"/>
                    </a:cubicBezTo>
                    <a:close/>
                  </a:path>
                </a:pathLst>
              </a:custGeom>
              <a:noFill/>
              <a:ln w="77788"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 name="Line 19"/>
              <p:cNvSpPr>
                <a:spLocks noChangeShapeType="1"/>
              </p:cNvSpPr>
              <p:nvPr/>
            </p:nvSpPr>
            <p:spPr bwMode="auto">
              <a:xfrm>
                <a:off x="5897563" y="3273426"/>
                <a:ext cx="385763" cy="0"/>
              </a:xfrm>
              <a:prstGeom prst="line">
                <a:avLst/>
              </a:prstGeom>
              <a:noFill/>
              <a:ln w="7778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3" name="Line 20"/>
              <p:cNvSpPr>
                <a:spLocks noChangeShapeType="1"/>
              </p:cNvSpPr>
              <p:nvPr/>
            </p:nvSpPr>
            <p:spPr bwMode="auto">
              <a:xfrm>
                <a:off x="5926138" y="3357563"/>
                <a:ext cx="330200" cy="0"/>
              </a:xfrm>
              <a:prstGeom prst="line">
                <a:avLst/>
              </a:prstGeom>
              <a:noFill/>
              <a:ln w="7778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nvGrpSpPr>
            <p:cNvPr id="18" name="组合 17"/>
            <p:cNvGrpSpPr/>
            <p:nvPr/>
          </p:nvGrpSpPr>
          <p:grpSpPr>
            <a:xfrm>
              <a:off x="5664200" y="3937627"/>
              <a:ext cx="1074738" cy="1571625"/>
              <a:chOff x="5664200" y="3435351"/>
              <a:chExt cx="1074738" cy="1571625"/>
            </a:xfrm>
          </p:grpSpPr>
          <p:sp>
            <p:nvSpPr>
              <p:cNvPr id="19" name="Line 21"/>
              <p:cNvSpPr>
                <a:spLocks noChangeShapeType="1"/>
              </p:cNvSpPr>
              <p:nvPr/>
            </p:nvSpPr>
            <p:spPr bwMode="auto">
              <a:xfrm>
                <a:off x="5975350" y="3435351"/>
                <a:ext cx="231775" cy="0"/>
              </a:xfrm>
              <a:prstGeom prst="line">
                <a:avLst/>
              </a:prstGeom>
              <a:noFill/>
              <a:ln w="7778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0" name="Freeform 22"/>
              <p:cNvSpPr/>
              <p:nvPr/>
            </p:nvSpPr>
            <p:spPr bwMode="auto">
              <a:xfrm>
                <a:off x="5880100" y="3644901"/>
                <a:ext cx="795338" cy="317500"/>
              </a:xfrm>
              <a:custGeom>
                <a:avLst/>
                <a:gdLst>
                  <a:gd name="T0" fmla="*/ 327 w 410"/>
                  <a:gd name="T1" fmla="*/ 0 h 165"/>
                  <a:gd name="T2" fmla="*/ 410 w 410"/>
                  <a:gd name="T3" fmla="*/ 82 h 165"/>
                  <a:gd name="T4" fmla="*/ 410 w 410"/>
                  <a:gd name="T5" fmla="*/ 82 h 165"/>
                  <a:gd name="T6" fmla="*/ 327 w 410"/>
                  <a:gd name="T7" fmla="*/ 165 h 165"/>
                  <a:gd name="T8" fmla="*/ 0 w 410"/>
                  <a:gd name="T9" fmla="*/ 165 h 165"/>
                </a:gdLst>
                <a:ahLst/>
                <a:cxnLst>
                  <a:cxn ang="0">
                    <a:pos x="T0" y="T1"/>
                  </a:cxn>
                  <a:cxn ang="0">
                    <a:pos x="T2" y="T3"/>
                  </a:cxn>
                  <a:cxn ang="0">
                    <a:pos x="T4" y="T5"/>
                  </a:cxn>
                  <a:cxn ang="0">
                    <a:pos x="T6" y="T7"/>
                  </a:cxn>
                  <a:cxn ang="0">
                    <a:pos x="T8" y="T9"/>
                  </a:cxn>
                </a:cxnLst>
                <a:rect l="0" t="0" r="r" b="b"/>
                <a:pathLst>
                  <a:path w="410" h="165">
                    <a:moveTo>
                      <a:pt x="327" y="0"/>
                    </a:moveTo>
                    <a:cubicBezTo>
                      <a:pt x="373" y="0"/>
                      <a:pt x="410" y="37"/>
                      <a:pt x="410" y="82"/>
                    </a:cubicBezTo>
                    <a:cubicBezTo>
                      <a:pt x="410" y="82"/>
                      <a:pt x="410" y="82"/>
                      <a:pt x="410" y="82"/>
                    </a:cubicBezTo>
                    <a:cubicBezTo>
                      <a:pt x="410" y="128"/>
                      <a:pt x="373" y="165"/>
                      <a:pt x="327" y="165"/>
                    </a:cubicBezTo>
                    <a:cubicBezTo>
                      <a:pt x="0" y="165"/>
                      <a:pt x="0" y="165"/>
                      <a:pt x="0" y="165"/>
                    </a:cubicBezTo>
                  </a:path>
                </a:pathLst>
              </a:custGeom>
              <a:noFill/>
              <a:ln w="61913"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1" name="Freeform 23"/>
              <p:cNvSpPr/>
              <p:nvPr/>
            </p:nvSpPr>
            <p:spPr bwMode="auto">
              <a:xfrm>
                <a:off x="6116638" y="4364038"/>
                <a:ext cx="622300" cy="642938"/>
              </a:xfrm>
              <a:custGeom>
                <a:avLst/>
                <a:gdLst>
                  <a:gd name="T0" fmla="*/ 213 w 321"/>
                  <a:gd name="T1" fmla="*/ 0 h 334"/>
                  <a:gd name="T2" fmla="*/ 321 w 321"/>
                  <a:gd name="T3" fmla="*/ 108 h 334"/>
                  <a:gd name="T4" fmla="*/ 321 w 321"/>
                  <a:gd name="T5" fmla="*/ 108 h 334"/>
                  <a:gd name="T6" fmla="*/ 213 w 321"/>
                  <a:gd name="T7" fmla="*/ 216 h 334"/>
                  <a:gd name="T8" fmla="*/ 0 w 321"/>
                  <a:gd name="T9" fmla="*/ 216 h 334"/>
                  <a:gd name="T10" fmla="*/ 0 w 321"/>
                  <a:gd name="T11" fmla="*/ 334 h 334"/>
                </a:gdLst>
                <a:ahLst/>
                <a:cxnLst>
                  <a:cxn ang="0">
                    <a:pos x="T0" y="T1"/>
                  </a:cxn>
                  <a:cxn ang="0">
                    <a:pos x="T2" y="T3"/>
                  </a:cxn>
                  <a:cxn ang="0">
                    <a:pos x="T4" y="T5"/>
                  </a:cxn>
                  <a:cxn ang="0">
                    <a:pos x="T6" y="T7"/>
                  </a:cxn>
                  <a:cxn ang="0">
                    <a:pos x="T8" y="T9"/>
                  </a:cxn>
                  <a:cxn ang="0">
                    <a:pos x="T10" y="T11"/>
                  </a:cxn>
                </a:cxnLst>
                <a:rect l="0" t="0" r="r" b="b"/>
                <a:pathLst>
                  <a:path w="321" h="334">
                    <a:moveTo>
                      <a:pt x="213" y="0"/>
                    </a:moveTo>
                    <a:cubicBezTo>
                      <a:pt x="273" y="0"/>
                      <a:pt x="321" y="49"/>
                      <a:pt x="321" y="108"/>
                    </a:cubicBezTo>
                    <a:cubicBezTo>
                      <a:pt x="321" y="108"/>
                      <a:pt x="321" y="108"/>
                      <a:pt x="321" y="108"/>
                    </a:cubicBezTo>
                    <a:cubicBezTo>
                      <a:pt x="321" y="168"/>
                      <a:pt x="273" y="216"/>
                      <a:pt x="213" y="216"/>
                    </a:cubicBezTo>
                    <a:cubicBezTo>
                      <a:pt x="0" y="216"/>
                      <a:pt x="0" y="216"/>
                      <a:pt x="0" y="216"/>
                    </a:cubicBezTo>
                    <a:cubicBezTo>
                      <a:pt x="0" y="334"/>
                      <a:pt x="0" y="334"/>
                      <a:pt x="0" y="334"/>
                    </a:cubicBezTo>
                  </a:path>
                </a:pathLst>
              </a:custGeom>
              <a:noFill/>
              <a:ln w="61913"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2" name="Freeform 24"/>
              <p:cNvSpPr/>
              <p:nvPr/>
            </p:nvSpPr>
            <p:spPr bwMode="auto">
              <a:xfrm>
                <a:off x="5664200" y="3962401"/>
                <a:ext cx="879475" cy="401638"/>
              </a:xfrm>
              <a:custGeom>
                <a:avLst/>
                <a:gdLst>
                  <a:gd name="T0" fmla="*/ 453 w 453"/>
                  <a:gd name="T1" fmla="*/ 208 h 208"/>
                  <a:gd name="T2" fmla="*/ 104 w 453"/>
                  <a:gd name="T3" fmla="*/ 208 h 208"/>
                  <a:gd name="T4" fmla="*/ 0 w 453"/>
                  <a:gd name="T5" fmla="*/ 104 h 208"/>
                  <a:gd name="T6" fmla="*/ 0 w 453"/>
                  <a:gd name="T7" fmla="*/ 104 h 208"/>
                  <a:gd name="T8" fmla="*/ 104 w 453"/>
                  <a:gd name="T9" fmla="*/ 0 h 208"/>
                </a:gdLst>
                <a:ahLst/>
                <a:cxnLst>
                  <a:cxn ang="0">
                    <a:pos x="T0" y="T1"/>
                  </a:cxn>
                  <a:cxn ang="0">
                    <a:pos x="T2" y="T3"/>
                  </a:cxn>
                  <a:cxn ang="0">
                    <a:pos x="T4" y="T5"/>
                  </a:cxn>
                  <a:cxn ang="0">
                    <a:pos x="T6" y="T7"/>
                  </a:cxn>
                  <a:cxn ang="0">
                    <a:pos x="T8" y="T9"/>
                  </a:cxn>
                </a:cxnLst>
                <a:rect l="0" t="0" r="r" b="b"/>
                <a:pathLst>
                  <a:path w="453" h="208">
                    <a:moveTo>
                      <a:pt x="453" y="208"/>
                    </a:moveTo>
                    <a:cubicBezTo>
                      <a:pt x="104" y="208"/>
                      <a:pt x="104" y="208"/>
                      <a:pt x="104" y="208"/>
                    </a:cubicBezTo>
                    <a:cubicBezTo>
                      <a:pt x="47" y="208"/>
                      <a:pt x="0" y="161"/>
                      <a:pt x="0" y="104"/>
                    </a:cubicBezTo>
                    <a:cubicBezTo>
                      <a:pt x="0" y="104"/>
                      <a:pt x="0" y="104"/>
                      <a:pt x="0" y="104"/>
                    </a:cubicBezTo>
                    <a:cubicBezTo>
                      <a:pt x="0" y="46"/>
                      <a:pt x="47" y="0"/>
                      <a:pt x="104" y="0"/>
                    </a:cubicBezTo>
                  </a:path>
                </a:pathLst>
              </a:custGeom>
              <a:noFill/>
              <a:ln w="61913"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6" name="Freeform 25"/>
              <p:cNvSpPr/>
              <p:nvPr/>
            </p:nvSpPr>
            <p:spPr bwMode="auto">
              <a:xfrm>
                <a:off x="6097588" y="3479801"/>
                <a:ext cx="415925" cy="165100"/>
              </a:xfrm>
              <a:custGeom>
                <a:avLst/>
                <a:gdLst>
                  <a:gd name="T0" fmla="*/ 215 w 215"/>
                  <a:gd name="T1" fmla="*/ 86 h 86"/>
                  <a:gd name="T2" fmla="*/ 86 w 215"/>
                  <a:gd name="T3" fmla="*/ 86 h 86"/>
                  <a:gd name="T4" fmla="*/ 0 w 215"/>
                  <a:gd name="T5" fmla="*/ 0 h 86"/>
                  <a:gd name="T6" fmla="*/ 0 w 215"/>
                  <a:gd name="T7" fmla="*/ 0 h 86"/>
                </a:gdLst>
                <a:ahLst/>
                <a:cxnLst>
                  <a:cxn ang="0">
                    <a:pos x="T0" y="T1"/>
                  </a:cxn>
                  <a:cxn ang="0">
                    <a:pos x="T2" y="T3"/>
                  </a:cxn>
                  <a:cxn ang="0">
                    <a:pos x="T4" y="T5"/>
                  </a:cxn>
                  <a:cxn ang="0">
                    <a:pos x="T6" y="T7"/>
                  </a:cxn>
                </a:cxnLst>
                <a:rect l="0" t="0" r="r" b="b"/>
                <a:pathLst>
                  <a:path w="215" h="86">
                    <a:moveTo>
                      <a:pt x="215" y="86"/>
                    </a:moveTo>
                    <a:cubicBezTo>
                      <a:pt x="86" y="86"/>
                      <a:pt x="86" y="86"/>
                      <a:pt x="86" y="86"/>
                    </a:cubicBezTo>
                    <a:cubicBezTo>
                      <a:pt x="39" y="86"/>
                      <a:pt x="0" y="48"/>
                      <a:pt x="0" y="0"/>
                    </a:cubicBezTo>
                    <a:cubicBezTo>
                      <a:pt x="0" y="0"/>
                      <a:pt x="0" y="0"/>
                      <a:pt x="0" y="0"/>
                    </a:cubicBezTo>
                  </a:path>
                </a:pathLst>
              </a:custGeom>
              <a:noFill/>
              <a:ln w="61913"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grpSp>
        <p:nvGrpSpPr>
          <p:cNvPr id="53" name="组合 52"/>
          <p:cNvGrpSpPr/>
          <p:nvPr/>
        </p:nvGrpSpPr>
        <p:grpSpPr>
          <a:xfrm>
            <a:off x="5412583" y="1529229"/>
            <a:ext cx="6192771" cy="862197"/>
            <a:chOff x="4910249" y="2291348"/>
            <a:chExt cx="3612014" cy="646647"/>
          </a:xfrm>
        </p:grpSpPr>
        <p:sp>
          <p:nvSpPr>
            <p:cNvPr id="54" name="学论网-专注原创-www.xuelun.me"/>
            <p:cNvSpPr/>
            <p:nvPr/>
          </p:nvSpPr>
          <p:spPr>
            <a:xfrm>
              <a:off x="5296526" y="2291348"/>
              <a:ext cx="3225737" cy="345281"/>
            </a:xfrm>
            <a:prstGeom prst="rect">
              <a:avLst/>
            </a:prstGeom>
          </p:spPr>
          <p:txBody>
            <a:bodyPr wrap="square">
              <a:spAutoFit/>
            </a:bodyPr>
            <a:lstStyle/>
            <a:p>
              <a:pPr>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创新性地将 Transformer 模型引入光声成像重建领域</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5" name="学论网-专注原创-www.xuelun.me"/>
            <p:cNvSpPr/>
            <p:nvPr/>
          </p:nvSpPr>
          <p:spPr>
            <a:xfrm>
              <a:off x="4910249" y="2570667"/>
              <a:ext cx="349704" cy="367328"/>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1</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56" name="组合 55"/>
          <p:cNvGrpSpPr/>
          <p:nvPr/>
        </p:nvGrpSpPr>
        <p:grpSpPr>
          <a:xfrm>
            <a:off x="5412583" y="2759296"/>
            <a:ext cx="6472464" cy="829945"/>
            <a:chOff x="4910249" y="3082161"/>
            <a:chExt cx="4266706" cy="622458"/>
          </a:xfrm>
        </p:grpSpPr>
        <p:sp>
          <p:nvSpPr>
            <p:cNvPr id="57" name="学论网-专注原创-www.xuelun.me"/>
            <p:cNvSpPr txBox="1"/>
            <p:nvPr/>
          </p:nvSpPr>
          <p:spPr>
            <a:xfrm>
              <a:off x="5346848" y="3082161"/>
              <a:ext cx="3830107" cy="622458"/>
            </a:xfrm>
            <a:prstGeom prst="rect">
              <a:avLst/>
            </a:prstGeom>
            <a:noFill/>
          </p:spPr>
          <p:txBody>
            <a:bodyPr wrap="square" rtlCol="0">
              <a:spAutoFit/>
            </a:bodyPr>
            <a:lstStyle/>
            <a:p>
              <a:pPr>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使用 k-Wave 进行光声成像仿真并生成了有关皮肤癌的医学图像数据集</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8" name="学论网-专注原创-www.xuelun.me"/>
            <p:cNvSpPr/>
            <p:nvPr/>
          </p:nvSpPr>
          <p:spPr>
            <a:xfrm>
              <a:off x="4910249" y="3335384"/>
              <a:ext cx="349704" cy="367328"/>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2</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59" name="组合 58"/>
          <p:cNvGrpSpPr/>
          <p:nvPr/>
        </p:nvGrpSpPr>
        <p:grpSpPr>
          <a:xfrm>
            <a:off x="5412583" y="3972218"/>
            <a:ext cx="6472462" cy="829945"/>
            <a:chOff x="4910249" y="3833763"/>
            <a:chExt cx="4266705" cy="622458"/>
          </a:xfrm>
        </p:grpSpPr>
        <p:sp>
          <p:nvSpPr>
            <p:cNvPr id="60" name="学论网-专注原创-www.xuelun.me"/>
            <p:cNvSpPr txBox="1"/>
            <p:nvPr/>
          </p:nvSpPr>
          <p:spPr>
            <a:xfrm>
              <a:off x="5346847" y="3833763"/>
              <a:ext cx="3830107" cy="622458"/>
            </a:xfrm>
            <a:prstGeom prst="rect">
              <a:avLst/>
            </a:prstGeom>
            <a:noFill/>
          </p:spPr>
          <p:txBody>
            <a:bodyPr wrap="square" rtlCol="0">
              <a:spAutoFit/>
            </a:bodyPr>
            <a:lstStyle/>
            <a:p>
              <a:pPr>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基于该数据集搭建与训练了 Swin-Unet 神经网络，并运用其实现了将低质量光声重建图像优化为高质量医学图像的模型</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1" name="学论网-专注原创-www.xuelun.me"/>
            <p:cNvSpPr/>
            <p:nvPr/>
          </p:nvSpPr>
          <p:spPr>
            <a:xfrm>
              <a:off x="4910249" y="4085990"/>
              <a:ext cx="349704" cy="367328"/>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3</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62" name="组合 61"/>
          <p:cNvGrpSpPr/>
          <p:nvPr/>
        </p:nvGrpSpPr>
        <p:grpSpPr>
          <a:xfrm>
            <a:off x="5412583" y="5185140"/>
            <a:ext cx="6472465" cy="806296"/>
            <a:chOff x="4910249" y="3848597"/>
            <a:chExt cx="4266707" cy="604721"/>
          </a:xfrm>
        </p:grpSpPr>
        <p:sp>
          <p:nvSpPr>
            <p:cNvPr id="63" name="学论网-专注原创-www.xuelun.me"/>
            <p:cNvSpPr txBox="1"/>
            <p:nvPr/>
          </p:nvSpPr>
          <p:spPr>
            <a:xfrm>
              <a:off x="5346848" y="3848597"/>
              <a:ext cx="3830108" cy="345281"/>
            </a:xfrm>
            <a:prstGeom prst="rect">
              <a:avLst/>
            </a:prstGeom>
            <a:noFill/>
          </p:spPr>
          <p:txBody>
            <a:bodyPr wrap="square" rtlCol="0">
              <a:spAutoFit/>
            </a:bodyPr>
            <a:lstStyle/>
            <a:p>
              <a:pPr>
                <a:lnSpc>
                  <a:spcPct val="150000"/>
                </a:lnSpc>
              </a:pPr>
              <a:r>
                <a:rPr 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本项目</a:t>
              </a:r>
              <a:r>
                <a:rPr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为降低光声成像成本提供了一种解决办法</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4" name="学论网-专注原创-www.xuelun.me"/>
            <p:cNvSpPr/>
            <p:nvPr/>
          </p:nvSpPr>
          <p:spPr>
            <a:xfrm>
              <a:off x="4910249" y="4085990"/>
              <a:ext cx="349704" cy="367328"/>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4</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66" name="图片 6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3" name="TextBox 6"/>
          <p:cNvSpPr txBox="1"/>
          <p:nvPr>
            <p:custDataLst>
              <p:tags r:id="rId2"/>
            </p:custDataLst>
          </p:nvPr>
        </p:nvSpPr>
        <p:spPr>
          <a:xfrm>
            <a:off x="935990" y="1109345"/>
            <a:ext cx="2413635" cy="382270"/>
          </a:xfrm>
          <a:prstGeom prst="rect">
            <a:avLst/>
          </a:prstGeom>
          <a:noFill/>
        </p:spPr>
        <p:txBody>
          <a:bodyPr wrap="square" lIns="0" tIns="48000" rIns="0" bIns="48000" rtlCol="0">
            <a:spAutoFit/>
          </a:bodyPr>
          <a:p>
            <a:pPr algn="l"/>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研究意义与</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创新点</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bldLst>
      <p:bldP spid="26" grpId="0"/>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1">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11" name="矩形 10"/>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3327401" y="4789616"/>
            <a:ext cx="5537198" cy="706755"/>
          </a:xfrm>
          <a:prstGeom prst="rect">
            <a:avLst/>
          </a:prstGeom>
          <a:noFill/>
          <a:ln>
            <a:noFill/>
          </a:ln>
        </p:spPr>
        <p:txBody>
          <a:bodyPr wrap="square" rtlCol="0">
            <a:spAutoFit/>
          </a:bodyPr>
          <a:lstStyle/>
          <a:p>
            <a:pPr algn="ctr"/>
            <a:r>
              <a:rPr lang="zh-CN" altLang="en-US" sz="4000" b="1" spc="600" dirty="0">
                <a:solidFill>
                  <a:schemeClr val="accent1"/>
                </a:solidFill>
                <a:latin typeface="微软雅黑" panose="020B0503020204020204" pitchFamily="34" charset="-122"/>
                <a:ea typeface="微软雅黑" panose="020B0503020204020204" pitchFamily="34" charset="-122"/>
              </a:rPr>
              <a:t>训练数据集的</a:t>
            </a:r>
            <a:r>
              <a:rPr lang="zh-CN" altLang="en-US" sz="4000" b="1" spc="600" dirty="0">
                <a:solidFill>
                  <a:schemeClr val="accent1"/>
                </a:solidFill>
                <a:latin typeface="微软雅黑" panose="020B0503020204020204" pitchFamily="34" charset="-122"/>
                <a:ea typeface="微软雅黑" panose="020B0503020204020204" pitchFamily="34" charset="-122"/>
              </a:rPr>
              <a:t>生成</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grpSp>
        <p:nvGrpSpPr>
          <p:cNvPr id="13" name="组合 12"/>
          <p:cNvGrpSpPr/>
          <p:nvPr/>
        </p:nvGrpSpPr>
        <p:grpSpPr>
          <a:xfrm>
            <a:off x="5321300" y="3044202"/>
            <a:ext cx="1549400" cy="1378900"/>
            <a:chOff x="5127859" y="2518592"/>
            <a:chExt cx="1936282" cy="1723208"/>
          </a:xfrm>
        </p:grpSpPr>
        <p:sp>
          <p:nvSpPr>
            <p:cNvPr id="14"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15"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16" name="文本框 15"/>
          <p:cNvSpPr txBox="1"/>
          <p:nvPr/>
        </p:nvSpPr>
        <p:spPr>
          <a:xfrm>
            <a:off x="5491220" y="3502820"/>
            <a:ext cx="1209562"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Part.02</a:t>
            </a:r>
            <a:endParaRPr lang="en-US" altLang="zh-CN" sz="2400" dirty="0">
              <a:solidFill>
                <a:schemeClr val="bg1"/>
              </a:solidFill>
              <a:latin typeface="微软雅黑" panose="020B0503020204020204" pitchFamily="34" charset="-122"/>
              <a:ea typeface="微软雅黑" panose="020B0503020204020204" pitchFamily="34" charset="-122"/>
            </a:endParaRPr>
          </a:p>
        </p:txBody>
      </p:sp>
      <p:pic>
        <p:nvPicPr>
          <p:cNvPr id="18" name="图片 17"/>
          <p:cNvPicPr>
            <a:picLocks noChangeAspect="1"/>
          </p:cNvPicPr>
          <p:nvPr/>
        </p:nvPicPr>
        <p:blipFill rotWithShape="1">
          <a:blip r:embed="rId2">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cSld>
  <p:clrMapOvr>
    <a:masterClrMapping/>
  </p:clrMapOvr>
  <p:timing>
    <p:tnLst>
      <p:par>
        <p:cTn id="1" dur="indefinite" restart="never" nodeType="tmRoot"/>
      </p:par>
    </p:tnLst>
    <p:bldLst>
      <p:bldP spid="11" grpId="0" animBg="1"/>
      <p:bldP spid="9" grpId="0"/>
      <p:bldP spid="1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49336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数据集</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训练</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评估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7904788" y="2494281"/>
            <a:ext cx="4018586" cy="1938020"/>
            <a:chOff x="7904788" y="2224348"/>
            <a:chExt cx="4018586" cy="1938020"/>
          </a:xfrm>
        </p:grpSpPr>
        <p:sp>
          <p:nvSpPr>
            <p:cNvPr id="95" name="学论网-专注原创-www.xuelun.me"/>
            <p:cNvSpPr/>
            <p:nvPr/>
          </p:nvSpPr>
          <p:spPr>
            <a:xfrm>
              <a:off x="8094448" y="2224348"/>
              <a:ext cx="3828926" cy="1938020"/>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1) 转为灰度图</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2) 将图像归一化。由于用 k-Wave 进行模拟时外围填充的像素一定得是 0，所以</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要在数据归一化的时候把原图里正常皮肤的部分对应到 0。</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6" name="学论网-专注原创-www.xuelun.me"/>
            <p:cNvSpPr/>
            <p:nvPr/>
          </p:nvSpPr>
          <p:spPr>
            <a:xfrm>
              <a:off x="7904788" y="2346951"/>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7" name="组合 96"/>
          <p:cNvGrpSpPr/>
          <p:nvPr/>
        </p:nvGrpSpPr>
        <p:grpSpPr>
          <a:xfrm>
            <a:off x="7904788" y="4770253"/>
            <a:ext cx="4018586" cy="1938020"/>
            <a:chOff x="7904788" y="4383480"/>
            <a:chExt cx="4018586" cy="1938020"/>
          </a:xfrm>
        </p:grpSpPr>
        <p:sp>
          <p:nvSpPr>
            <p:cNvPr id="98" name="学论网-专注原创-www.xuelun.me"/>
            <p:cNvSpPr/>
            <p:nvPr/>
          </p:nvSpPr>
          <p:spPr>
            <a:xfrm>
              <a:off x="8094448" y="4383480"/>
              <a:ext cx="3828926" cy="1938020"/>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3) 将图像降低分辨率，</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以有效控制仿真的时间。</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4) 将图像的外围填充一圈 0，目的是</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让皮肤病灶完全位于圆形传感器阵列之中，使得光声成像模拟结果更加精确。</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9" name="学论网-专注原创-www.xuelun.me"/>
            <p:cNvSpPr/>
            <p:nvPr/>
          </p:nvSpPr>
          <p:spPr>
            <a:xfrm>
              <a:off x="7904788" y="4506083"/>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100" name="图片 9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2" name="图片 1" descr="000h"/>
          <p:cNvPicPr>
            <a:picLocks noChangeAspect="1"/>
          </p:cNvPicPr>
          <p:nvPr/>
        </p:nvPicPr>
        <p:blipFill>
          <a:blip r:embed="rId2"/>
          <a:stretch>
            <a:fillRect/>
          </a:stretch>
        </p:blipFill>
        <p:spPr>
          <a:xfrm>
            <a:off x="133350" y="1843405"/>
            <a:ext cx="7653655" cy="4592955"/>
          </a:xfrm>
          <a:prstGeom prst="rect">
            <a:avLst/>
          </a:prstGeom>
        </p:spPr>
      </p:pic>
      <p:sp>
        <p:nvSpPr>
          <p:cNvPr id="3" name="TextBox 6"/>
          <p:cNvSpPr txBox="1"/>
          <p:nvPr>
            <p:custDataLst>
              <p:tags r:id="rId3"/>
            </p:custDataLst>
          </p:nvPr>
        </p:nvSpPr>
        <p:spPr>
          <a:xfrm>
            <a:off x="696799" y="1108968"/>
            <a:ext cx="1888386" cy="382270"/>
          </a:xfrm>
          <a:prstGeom prst="rect">
            <a:avLst/>
          </a:prstGeom>
          <a:noFill/>
        </p:spPr>
        <p:txBody>
          <a:bodyPr wrap="square" lIns="0" tIns="48000" rIns="0" bIns="48000" rtlCol="0">
            <a:spAutoFit/>
          </a:bodyPr>
          <a:p>
            <a:pPr algn="l"/>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预处理</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4" name="组合 3"/>
          <p:cNvGrpSpPr/>
          <p:nvPr/>
        </p:nvGrpSpPr>
        <p:grpSpPr>
          <a:xfrm>
            <a:off x="7904788" y="929641"/>
            <a:ext cx="4018586" cy="1198880"/>
            <a:chOff x="7904788" y="2224348"/>
            <a:chExt cx="4018586" cy="1198880"/>
          </a:xfrm>
        </p:grpSpPr>
        <p:sp>
          <p:nvSpPr>
            <p:cNvPr id="5" name="学论网-专注原创-www.xuelun.me"/>
            <p:cNvSpPr/>
            <p:nvPr>
              <p:custDataLst>
                <p:tags r:id="rId4"/>
              </p:custDataLst>
            </p:nvPr>
          </p:nvSpPr>
          <p:spPr>
            <a:xfrm>
              <a:off x="8094448" y="2224348"/>
              <a:ext cx="3828926" cy="1198880"/>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本次项目采用的数据集为 Skin Cancer MNIST: HAM10000。该数据集由 10000张来自不同人群的皮肤镜图像组成。</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学论网-专注原创-www.xuelun.me"/>
            <p:cNvSpPr/>
            <p:nvPr>
              <p:custDataLst>
                <p:tags r:id="rId5"/>
              </p:custDataLst>
            </p:nvPr>
          </p:nvSpPr>
          <p:spPr>
            <a:xfrm>
              <a:off x="7904788" y="2346951"/>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p:timing>
    <p:tnLst>
      <p:par>
        <p:cTn id="1" dur="indefinite" restart="never" nodeType="tmRoot"/>
      </p:par>
    </p:tnLst>
    <p:bldLst>
      <p:bldP spid="27" grpId="0"/>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ISIC_0024312"/>
          <p:cNvPicPr>
            <a:picLocks noChangeAspect="1"/>
          </p:cNvPicPr>
          <p:nvPr/>
        </p:nvPicPr>
        <p:blipFill>
          <a:blip r:embed="rId1"/>
          <a:stretch>
            <a:fillRect/>
          </a:stretch>
        </p:blipFill>
        <p:spPr>
          <a:xfrm>
            <a:off x="374015" y="1536065"/>
            <a:ext cx="5118735" cy="3488055"/>
          </a:xfrm>
          <a:prstGeom prst="rect">
            <a:avLst/>
          </a:prstGeom>
        </p:spPr>
      </p:pic>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49336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数据集</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训练</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评估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7904788" y="2265681"/>
            <a:ext cx="4018586" cy="1198880"/>
            <a:chOff x="7904788" y="2224348"/>
            <a:chExt cx="4018586" cy="1198880"/>
          </a:xfrm>
        </p:grpSpPr>
        <p:sp>
          <p:nvSpPr>
            <p:cNvPr id="95" name="学论网-专注原创-www.xuelun.me"/>
            <p:cNvSpPr/>
            <p:nvPr/>
          </p:nvSpPr>
          <p:spPr>
            <a:xfrm>
              <a:off x="8094448" y="2224348"/>
              <a:ext cx="3828926" cy="1198880"/>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初始化 k-Wave 进行光声成像仿真各参数（</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具体是创建计算网格、定义介质属性、定义初始压力、定义传感器掩模）</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6" name="学论网-专注原创-www.xuelun.me"/>
            <p:cNvSpPr/>
            <p:nvPr/>
          </p:nvSpPr>
          <p:spPr>
            <a:xfrm>
              <a:off x="7904788" y="2346951"/>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7" name="组合 96"/>
          <p:cNvGrpSpPr/>
          <p:nvPr/>
        </p:nvGrpSpPr>
        <p:grpSpPr>
          <a:xfrm>
            <a:off x="7904788" y="4424813"/>
            <a:ext cx="4018586" cy="1198880"/>
            <a:chOff x="7904788" y="4383480"/>
            <a:chExt cx="4018586" cy="1198880"/>
          </a:xfrm>
        </p:grpSpPr>
        <p:sp>
          <p:nvSpPr>
            <p:cNvPr id="98" name="学论网-专注原创-www.xuelun.me"/>
            <p:cNvSpPr/>
            <p:nvPr/>
          </p:nvSpPr>
          <p:spPr>
            <a:xfrm>
              <a:off x="8094448" y="4383480"/>
              <a:ext cx="3828926" cy="1198880"/>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初始化 k-Wave 的各项参数，并且确保其与仿真时保持一致；然后使用 k-Wave 中的相关函数进行光声成像的重建。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9" name="学论网-专注原创-www.xuelun.me"/>
            <p:cNvSpPr/>
            <p:nvPr/>
          </p:nvSpPr>
          <p:spPr>
            <a:xfrm>
              <a:off x="7904788" y="4506083"/>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100" name="图片 9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4" name="图片 3" descr="img405"/>
          <p:cNvPicPr>
            <a:picLocks noChangeAspect="1"/>
          </p:cNvPicPr>
          <p:nvPr/>
        </p:nvPicPr>
        <p:blipFill>
          <a:blip r:embed="rId3"/>
          <a:stretch>
            <a:fillRect/>
          </a:stretch>
        </p:blipFill>
        <p:spPr>
          <a:xfrm>
            <a:off x="374015" y="1529080"/>
            <a:ext cx="5119370" cy="5119370"/>
          </a:xfrm>
          <a:prstGeom prst="rect">
            <a:avLst/>
          </a:prstGeom>
        </p:spPr>
      </p:pic>
      <p:sp>
        <p:nvSpPr>
          <p:cNvPr id="6" name="TextBox 6"/>
          <p:cNvSpPr txBox="1"/>
          <p:nvPr>
            <p:custDataLst>
              <p:tags r:id="rId4"/>
            </p:custDataLst>
          </p:nvPr>
        </p:nvSpPr>
        <p:spPr>
          <a:xfrm>
            <a:off x="696595" y="1108710"/>
            <a:ext cx="2679065" cy="382270"/>
          </a:xfrm>
          <a:prstGeom prst="rect">
            <a:avLst/>
          </a:prstGeom>
          <a:noFill/>
        </p:spPr>
        <p:txBody>
          <a:bodyPr wrap="square" lIns="0" tIns="48000" rIns="0" bIns="48000" rtlCol="0">
            <a:spAutoFit/>
          </a:bodyPr>
          <a:p>
            <a:pPr algn="l"/>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光声成像仿真与</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重建</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7" name="学论网-专注原创-www.xuelun.me"/>
          <p:cNvSpPr/>
          <p:nvPr>
            <p:custDataLst>
              <p:tags r:id="rId5"/>
            </p:custDataLst>
          </p:nvPr>
        </p:nvSpPr>
        <p:spPr>
          <a:xfrm>
            <a:off x="5700395" y="5818505"/>
            <a:ext cx="6336665" cy="829945"/>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最终共得到在传感器个数为</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50</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时</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的 6000 张重建图像。将其中的 5000张划分为训练集，将其余的 1000 张划分为测试集。</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1">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11" name="矩形 10"/>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3327401" y="4789616"/>
            <a:ext cx="5537198" cy="706755"/>
          </a:xfrm>
          <a:prstGeom prst="rect">
            <a:avLst/>
          </a:prstGeom>
          <a:noFill/>
          <a:ln>
            <a:noFill/>
          </a:ln>
        </p:spPr>
        <p:txBody>
          <a:bodyPr wrap="square" rtlCol="0">
            <a:spAutoFit/>
          </a:bodyPr>
          <a:lstStyle/>
          <a:p>
            <a:pPr algn="ctr"/>
            <a:r>
              <a:rPr lang="zh-CN" altLang="en-US" sz="4000" b="1" spc="600" dirty="0">
                <a:solidFill>
                  <a:schemeClr val="accent1"/>
                </a:solidFill>
                <a:latin typeface="微软雅黑" panose="020B0503020204020204" pitchFamily="34" charset="-122"/>
                <a:ea typeface="微软雅黑" panose="020B0503020204020204" pitchFamily="34" charset="-122"/>
              </a:rPr>
              <a:t>模型的搭建与</a:t>
            </a:r>
            <a:r>
              <a:rPr lang="zh-CN" altLang="en-US" sz="4000" b="1" spc="600" dirty="0">
                <a:solidFill>
                  <a:schemeClr val="accent1"/>
                </a:solidFill>
                <a:latin typeface="微软雅黑" panose="020B0503020204020204" pitchFamily="34" charset="-122"/>
                <a:ea typeface="微软雅黑" panose="020B0503020204020204" pitchFamily="34" charset="-122"/>
              </a:rPr>
              <a:t>训练</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grpSp>
        <p:nvGrpSpPr>
          <p:cNvPr id="13" name="组合 12"/>
          <p:cNvGrpSpPr/>
          <p:nvPr/>
        </p:nvGrpSpPr>
        <p:grpSpPr>
          <a:xfrm>
            <a:off x="5321300" y="3044202"/>
            <a:ext cx="1549400" cy="1378900"/>
            <a:chOff x="5127859" y="2518592"/>
            <a:chExt cx="1936282" cy="1723208"/>
          </a:xfrm>
        </p:grpSpPr>
        <p:sp>
          <p:nvSpPr>
            <p:cNvPr id="14"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15"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16" name="文本框 15"/>
          <p:cNvSpPr txBox="1"/>
          <p:nvPr/>
        </p:nvSpPr>
        <p:spPr>
          <a:xfrm>
            <a:off x="5491220" y="3502820"/>
            <a:ext cx="1209562"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Part.03</a:t>
            </a:r>
            <a:endParaRPr lang="en-US" altLang="zh-CN" sz="2400" dirty="0">
              <a:solidFill>
                <a:schemeClr val="bg1"/>
              </a:solidFill>
              <a:latin typeface="微软雅黑" panose="020B0503020204020204" pitchFamily="34" charset="-122"/>
              <a:ea typeface="微软雅黑" panose="020B0503020204020204" pitchFamily="34" charset="-122"/>
            </a:endParaRPr>
          </a:p>
        </p:txBody>
      </p:sp>
      <p:pic>
        <p:nvPicPr>
          <p:cNvPr id="18" name="图片 17"/>
          <p:cNvPicPr>
            <a:picLocks noChangeAspect="1"/>
          </p:cNvPicPr>
          <p:nvPr/>
        </p:nvPicPr>
        <p:blipFill rotWithShape="1">
          <a:blip r:embed="rId2">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cSld>
  <p:clrMapOvr>
    <a:masterClrMapping/>
  </p:clrMapOvr>
  <p:timing>
    <p:tnLst>
      <p:par>
        <p:cTn id="1" dur="indefinite" restart="never" nodeType="tmRoot"/>
      </p:par>
    </p:tnLst>
    <p:bldLst>
      <p:bldP spid="11" grpId="0" animBg="1"/>
      <p:bldP spid="9" grpId="0"/>
      <p:bldP spid="16" grpId="0"/>
    </p:bld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PP_MARK_KEY" val="c88875f5-07de-484e-a1ea-6a97b2c71395"/>
  <p:tag name="COMMONDATA" val="eyJoZGlkIjoiOWU2MTBkMDczMzM0ZmJiYjAyMzI2YmVlMTg5ZjM4ZTgifQ=="/>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自定义 2">
      <a:dk1>
        <a:sysClr val="windowText" lastClr="000000"/>
      </a:dk1>
      <a:lt1>
        <a:sysClr val="window" lastClr="FFFFFF"/>
      </a:lt1>
      <a:dk2>
        <a:srgbClr val="455F51"/>
      </a:dk2>
      <a:lt2>
        <a:srgbClr val="E3DED1"/>
      </a:lt2>
      <a:accent1>
        <a:srgbClr val="004723"/>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2046</Words>
  <Application>WPS 演示</Application>
  <PresentationFormat>宽屏</PresentationFormat>
  <Paragraphs>259</Paragraphs>
  <Slides>17</Slides>
  <Notes>30</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17</vt:i4>
      </vt:variant>
    </vt:vector>
  </HeadingPairs>
  <TitlesOfParts>
    <vt:vector size="28" baseType="lpstr">
      <vt:lpstr>Arial</vt:lpstr>
      <vt:lpstr>宋体</vt:lpstr>
      <vt:lpstr>Wingdings</vt:lpstr>
      <vt:lpstr>微软雅黑</vt:lpstr>
      <vt:lpstr>Impact MT Std</vt:lpstr>
      <vt:lpstr>等线</vt:lpstr>
      <vt:lpstr>Arial Unicode MS</vt:lpstr>
      <vt:lpstr>等线 Light</vt:lpstr>
      <vt:lpstr>华文宋体</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答辩-19</dc:title>
  <dc:creator>LP</dc:creator>
  <cp:lastModifiedBy>帕格航航</cp:lastModifiedBy>
  <cp:revision>189</cp:revision>
  <dcterms:created xsi:type="dcterms:W3CDTF">2016-11-24T09:20:00Z</dcterms:created>
  <dcterms:modified xsi:type="dcterms:W3CDTF">2023-04-25T15:30:01Z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2052-11.1.0.14036</vt:lpwstr>
  </property>
  <property fmtid="{D5CDD505-2E9C-101B-9397-08002B2CF9AE}" pid="3" name="ICV">
    <vt:lpwstr>BE632B179F7B454885B614EF70B0B589</vt:lpwstr>
  </property>
</Properties>
</file>

<file path=docProps/thumbnail.jpeg>
</file>